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16" r:id="rId3"/>
    <p:sldId id="317" r:id="rId4"/>
    <p:sldId id="366" r:id="rId5"/>
    <p:sldId id="347" r:id="rId6"/>
    <p:sldId id="350" r:id="rId7"/>
    <p:sldId id="368" r:id="rId8"/>
    <p:sldId id="353" r:id="rId9"/>
    <p:sldId id="354" r:id="rId10"/>
    <p:sldId id="352" r:id="rId11"/>
    <p:sldId id="369" r:id="rId12"/>
    <p:sldId id="362" r:id="rId13"/>
    <p:sldId id="349" r:id="rId14"/>
    <p:sldId id="361" r:id="rId15"/>
    <p:sldId id="318" r:id="rId16"/>
    <p:sldId id="371" r:id="rId17"/>
    <p:sldId id="365" r:id="rId18"/>
    <p:sldId id="298" r:id="rId19"/>
    <p:sldId id="363" r:id="rId20"/>
    <p:sldId id="357" r:id="rId21"/>
    <p:sldId id="358" r:id="rId22"/>
    <p:sldId id="359" r:id="rId23"/>
    <p:sldId id="323" r:id="rId24"/>
    <p:sldId id="37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9933FF"/>
    <a:srgbClr val="FFCCFF"/>
    <a:srgbClr val="FFFF99"/>
    <a:srgbClr val="CC3300"/>
    <a:srgbClr val="336600"/>
    <a:srgbClr val="F3F3F3"/>
    <a:srgbClr val="EAEAEA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159" autoAdjust="0"/>
    <p:restoredTop sz="94660"/>
  </p:normalViewPr>
  <p:slideViewPr>
    <p:cSldViewPr>
      <p:cViewPr>
        <p:scale>
          <a:sx n="120" d="100"/>
          <a:sy n="120" d="100"/>
        </p:scale>
        <p:origin x="-32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4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B3DD3A-91C9-49A3-8554-6D0F8279E6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38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DD3A-91C9-49A3-8554-6D0F8279E60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Freeform 34"/>
          <p:cNvSpPr>
            <a:spLocks/>
          </p:cNvSpPr>
          <p:nvPr/>
        </p:nvSpPr>
        <p:spPr bwMode="gray">
          <a:xfrm>
            <a:off x="6153150" y="369888"/>
            <a:ext cx="2730500" cy="1808162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7" name="Freeform 35"/>
          <p:cNvSpPr>
            <a:spLocks/>
          </p:cNvSpPr>
          <p:nvPr/>
        </p:nvSpPr>
        <p:spPr bwMode="gray">
          <a:xfrm>
            <a:off x="6151563" y="365125"/>
            <a:ext cx="2732087" cy="1822450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8" name="Freeform 36" descr="1"/>
          <p:cNvSpPr>
            <a:spLocks/>
          </p:cNvSpPr>
          <p:nvPr/>
        </p:nvSpPr>
        <p:spPr bwMode="gray">
          <a:xfrm>
            <a:off x="3244850" y="2398713"/>
            <a:ext cx="2717800" cy="18002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9" name="Freeform 37" descr="6"/>
          <p:cNvSpPr>
            <a:spLocks/>
          </p:cNvSpPr>
          <p:nvPr/>
        </p:nvSpPr>
        <p:spPr bwMode="gray">
          <a:xfrm>
            <a:off x="323850" y="377825"/>
            <a:ext cx="2717800" cy="18002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0" name="Freeform 38" descr="4"/>
          <p:cNvSpPr>
            <a:spLocks/>
          </p:cNvSpPr>
          <p:nvPr/>
        </p:nvSpPr>
        <p:spPr bwMode="gray">
          <a:xfrm>
            <a:off x="323850" y="4441825"/>
            <a:ext cx="2717800" cy="18002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3236913" y="2393950"/>
            <a:ext cx="2725737" cy="181133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2" name="Freeform 40"/>
          <p:cNvSpPr>
            <a:spLocks/>
          </p:cNvSpPr>
          <p:nvPr/>
        </p:nvSpPr>
        <p:spPr bwMode="gray">
          <a:xfrm>
            <a:off x="320675" y="4437063"/>
            <a:ext cx="2733675" cy="1811337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314325" y="373063"/>
            <a:ext cx="2732088" cy="1809750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3235325" y="377825"/>
            <a:ext cx="2727325" cy="1800225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6156325" y="2398713"/>
            <a:ext cx="2727325" cy="1800225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6" name="Freeform 44" descr="3"/>
          <p:cNvSpPr>
            <a:spLocks/>
          </p:cNvSpPr>
          <p:nvPr/>
        </p:nvSpPr>
        <p:spPr bwMode="gray">
          <a:xfrm>
            <a:off x="314325" y="2398713"/>
            <a:ext cx="2727325" cy="1800225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6629400"/>
            <a:ext cx="9144000" cy="228600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169545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pic>
        <p:nvPicPr>
          <p:cNvPr id="3117" name="Picture 45" descr="OPENAS_31874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287838"/>
            <a:ext cx="4267200" cy="2817812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4486275"/>
            <a:ext cx="7772400" cy="1165225"/>
          </a:xfrm>
        </p:spPr>
        <p:txBody>
          <a:bodyPr/>
          <a:lstStyle>
            <a:lvl1pPr algn="r">
              <a:defRPr sz="46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867400"/>
            <a:ext cx="3733800" cy="533400"/>
          </a:xfrm>
        </p:spPr>
        <p:txBody>
          <a:bodyPr/>
          <a:lstStyle>
            <a:lvl1pPr marL="0" indent="0" algn="dist">
              <a:buFontTx/>
              <a:buNone/>
              <a:defRPr sz="1500" i="1">
                <a:latin typeface="Times New Roman" pitchFamily="18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0872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fld id="{5CDD58B5-DAFF-413E-80C9-0E36E663BE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6" grpId="0" animBg="1"/>
      <p:bldP spid="3107" grpId="0" animBg="1"/>
      <p:bldP spid="3107" grpId="1" animBg="1"/>
      <p:bldP spid="3108" grpId="0" animBg="1"/>
      <p:bldP spid="3109" grpId="0" animBg="1"/>
      <p:bldP spid="3110" grpId="0" animBg="1"/>
      <p:bldP spid="3111" grpId="0" animBg="1"/>
      <p:bldP spid="3111" grpId="1" animBg="1"/>
      <p:bldP spid="3112" grpId="0" animBg="1"/>
      <p:bldP spid="3112" grpId="1" animBg="1"/>
      <p:bldP spid="3113" grpId="0" animBg="1"/>
      <p:bldP spid="3113" grpId="1" animBg="1"/>
      <p:bldP spid="3114" grpId="0" animBg="1"/>
      <p:bldP spid="3115" grpId="0" animBg="1"/>
      <p:bldP spid="3116" grpId="0" animBg="1"/>
      <p:bldP spid="3105" grpId="0"/>
      <p:bldP spid="3074" grpId="0"/>
      <p:bldP spid="307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AC080-887E-494A-BD16-D5B2CAC3AF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284163"/>
            <a:ext cx="2063750" cy="584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8625" y="284163"/>
            <a:ext cx="6042025" cy="5842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68DC4-7AD4-477B-BADF-A2D333B46F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5819775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157DEC-C169-4AC9-8F68-34D115597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B54974-7430-4E7C-B59C-24BD98FF4C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D2A91-16EF-4029-87CE-749E36481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67486-4742-411F-88F3-B77700D315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E8FA1-0307-4B3C-B5DD-4CD167DABE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5F433-1082-4F3C-AC71-1ADA81CC03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298E8-DCAF-4CC3-AD47-FA939CF0C9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03A66-086C-4AE9-ABCF-8FD991C800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D9AF6-2950-47C4-8B21-B5717E75CD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0B718-FDFB-447E-940E-D02953CAD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295275" y="342900"/>
            <a:ext cx="8848725" cy="6515100"/>
          </a:xfrm>
          <a:custGeom>
            <a:avLst/>
            <a:gdLst/>
            <a:ahLst/>
            <a:cxnLst>
              <a:cxn ang="0">
                <a:pos x="5574" y="4104"/>
              </a:cxn>
              <a:cxn ang="0">
                <a:pos x="5574" y="24"/>
              </a:cxn>
              <a:cxn ang="0">
                <a:pos x="4194" y="24"/>
              </a:cxn>
              <a:cxn ang="0">
                <a:pos x="2310" y="24"/>
              </a:cxn>
              <a:cxn ang="0">
                <a:pos x="144" y="42"/>
              </a:cxn>
              <a:cxn ang="0">
                <a:pos x="16" y="202"/>
              </a:cxn>
              <a:cxn ang="0">
                <a:pos x="16" y="835"/>
              </a:cxn>
              <a:cxn ang="0">
                <a:pos x="12" y="2700"/>
              </a:cxn>
              <a:cxn ang="0">
                <a:pos x="6" y="4104"/>
              </a:cxn>
              <a:cxn ang="0">
                <a:pos x="5574" y="4104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E6E6E6">
                  <a:gamma/>
                  <a:tint val="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gray">
          <a:xfrm>
            <a:off x="328613" y="0"/>
            <a:ext cx="8821737" cy="314325"/>
          </a:xfrm>
          <a:custGeom>
            <a:avLst/>
            <a:gdLst/>
            <a:ahLst/>
            <a:cxnLst>
              <a:cxn ang="0">
                <a:pos x="5553" y="0"/>
              </a:cxn>
              <a:cxn ang="0">
                <a:pos x="5553" y="150"/>
              </a:cxn>
              <a:cxn ang="0">
                <a:pos x="4585" y="186"/>
              </a:cxn>
              <a:cxn ang="0">
                <a:pos x="2246" y="180"/>
              </a:cxn>
              <a:cxn ang="0">
                <a:pos x="960" y="180"/>
              </a:cxn>
              <a:cxn ang="0">
                <a:pos x="76" y="198"/>
              </a:cxn>
              <a:cxn ang="0">
                <a:pos x="1" y="153"/>
              </a:cxn>
              <a:cxn ang="0">
                <a:pos x="1" y="0"/>
              </a:cxn>
              <a:cxn ang="0">
                <a:pos x="5553" y="0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hlink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1588" y="393700"/>
            <a:ext cx="242888" cy="6469063"/>
          </a:xfrm>
          <a:custGeom>
            <a:avLst/>
            <a:gdLst/>
            <a:ahLst/>
            <a:cxnLst>
              <a:cxn ang="0">
                <a:pos x="0" y="4061"/>
              </a:cxn>
              <a:cxn ang="0">
                <a:pos x="145" y="4064"/>
              </a:cxn>
              <a:cxn ang="0">
                <a:pos x="149" y="3364"/>
              </a:cxn>
              <a:cxn ang="0">
                <a:pos x="137" y="1651"/>
              </a:cxn>
              <a:cxn ang="0">
                <a:pos x="139" y="710"/>
              </a:cxn>
              <a:cxn ang="0">
                <a:pos x="136" y="65"/>
              </a:cxn>
              <a:cxn ang="0">
                <a:pos x="102" y="18"/>
              </a:cxn>
              <a:cxn ang="0">
                <a:pos x="1" y="7"/>
              </a:cxn>
              <a:cxn ang="0">
                <a:pos x="0" y="4061"/>
              </a:cxn>
            </a:cxnLst>
            <a:rect l="0" t="0" r="r" b="b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chemeClr val="folHlink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-3175" y="0"/>
            <a:ext cx="247650" cy="3270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50" y="0"/>
              </a:cxn>
              <a:cxn ang="0">
                <a:pos x="144" y="149"/>
              </a:cxn>
              <a:cxn ang="0">
                <a:pos x="87" y="197"/>
              </a:cxn>
              <a:cxn ang="0">
                <a:pos x="0" y="197"/>
              </a:cxn>
              <a:cxn ang="0">
                <a:pos x="2" y="0"/>
              </a:cxn>
            </a:cxnLst>
            <a:rect l="0" t="0" r="r" b="b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ADA089-F056-4887-B572-B7C2CA0383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4" name="Freeform 20"/>
          <p:cNvSpPr>
            <a:spLocks/>
          </p:cNvSpPr>
          <p:nvPr/>
        </p:nvSpPr>
        <p:spPr bwMode="gray">
          <a:xfrm>
            <a:off x="6132513" y="457200"/>
            <a:ext cx="917575" cy="635000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5" name="Freeform 21"/>
          <p:cNvSpPr>
            <a:spLocks/>
          </p:cNvSpPr>
          <p:nvPr/>
        </p:nvSpPr>
        <p:spPr bwMode="gray">
          <a:xfrm>
            <a:off x="808513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6" name="Freeform 22"/>
          <p:cNvSpPr>
            <a:spLocks/>
          </p:cNvSpPr>
          <p:nvPr/>
        </p:nvSpPr>
        <p:spPr bwMode="gray">
          <a:xfrm>
            <a:off x="711358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7" name="Freeform 23"/>
          <p:cNvSpPr>
            <a:spLocks/>
          </p:cNvSpPr>
          <p:nvPr/>
        </p:nvSpPr>
        <p:spPr bwMode="gray">
          <a:xfrm>
            <a:off x="6132513" y="457200"/>
            <a:ext cx="917575" cy="635000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" name="Freeform 24"/>
          <p:cNvSpPr>
            <a:spLocks/>
          </p:cNvSpPr>
          <p:nvPr/>
        </p:nvSpPr>
        <p:spPr bwMode="gray">
          <a:xfrm>
            <a:off x="7107238" y="452438"/>
            <a:ext cx="930275" cy="6445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9" name="Freeform 25"/>
          <p:cNvSpPr>
            <a:spLocks/>
          </p:cNvSpPr>
          <p:nvPr/>
        </p:nvSpPr>
        <p:spPr bwMode="gray">
          <a:xfrm>
            <a:off x="808513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50" name="Picture 26" descr="OPENAS_318748"/>
          <p:cNvPicPr>
            <a:picLocks noChangeAspect="1" noChangeArrowheads="1"/>
          </p:cNvPicPr>
          <p:nvPr/>
        </p:nvPicPr>
        <p:blipFill>
          <a:blip r:embed="rId18" cstate="print"/>
          <a:srcRect t="9825" b="10228"/>
          <a:stretch>
            <a:fillRect/>
          </a:stretch>
        </p:blipFill>
        <p:spPr bwMode="auto">
          <a:xfrm>
            <a:off x="6553200" y="0"/>
            <a:ext cx="2590800" cy="136683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28625" y="284163"/>
            <a:ext cx="58197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7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33" grpId="0" animBg="1"/>
      <p:bldP spid="1034" grpId="0" animBg="1"/>
    </p:bldLst>
  </p:timing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dic.academic.ru/dic.nsf/ushakov/110031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package" Target="../embeddings/Microsoft_Word_Document4.docx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Document2.docx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9.emf"/><Relationship Id="rId5" Type="http://schemas.openxmlformats.org/officeDocument/2006/relationships/image" Target="../media/image37.emf"/><Relationship Id="rId10" Type="http://schemas.openxmlformats.org/officeDocument/2006/relationships/package" Target="../embeddings/Microsoft_Word_Document3.docx"/><Relationship Id="rId4" Type="http://schemas.openxmlformats.org/officeDocument/2006/relationships/package" Target="../embeddings/Microsoft_Word_Document1.docx"/><Relationship Id="rId9" Type="http://schemas.openxmlformats.org/officeDocument/2006/relationships/oleObject" Target="../embeddings/oleObject3.bin"/><Relationship Id="rId14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4221163"/>
            <a:ext cx="7974012" cy="1762125"/>
          </a:xfrm>
        </p:spPr>
        <p:txBody>
          <a:bodyPr/>
          <a:lstStyle/>
          <a:p>
            <a:r>
              <a:rPr lang="ru-RU" sz="1600" u="sng" dirty="0">
                <a:solidFill>
                  <a:schemeClr val="tx1"/>
                </a:solidFill>
              </a:rPr>
              <a:t>Тема исследования: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2400" dirty="0" smtClean="0"/>
              <a:t>«Система формирования условий для развития  личностных универсальных учебных действий учащихся  в начальной школе»</a:t>
            </a:r>
            <a:br>
              <a:rPr lang="ru-RU" sz="2400" dirty="0" smtClean="0"/>
            </a:br>
            <a:r>
              <a:rPr lang="ru-RU" sz="2400" dirty="0" smtClean="0"/>
              <a:t>(результаты 2 года работы)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404812"/>
            <a:ext cx="3131840" cy="1800051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1800" b="1" dirty="0" smtClean="0"/>
              <a:t>    Инновационный продукт: УМК</a:t>
            </a:r>
          </a:p>
          <a:p>
            <a:pPr algn="ctr">
              <a:spcBef>
                <a:spcPts val="0"/>
              </a:spcBef>
            </a:pPr>
            <a:r>
              <a:rPr lang="ru-RU" sz="1800" b="1" dirty="0" smtClean="0"/>
              <a:t>«Сопровождение личностного   самоопределения </a:t>
            </a:r>
          </a:p>
          <a:p>
            <a:pPr algn="ctr">
              <a:spcBef>
                <a:spcPts val="0"/>
              </a:spcBef>
            </a:pPr>
            <a:r>
              <a:rPr lang="ru-RU" sz="1800" b="1" dirty="0" smtClean="0"/>
              <a:t>младшего школьника»</a:t>
            </a:r>
            <a:endParaRPr lang="ru-RU" sz="1800" b="1" i="0" dirty="0">
              <a:latin typeface="Arial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gray">
          <a:xfrm>
            <a:off x="5975350" y="620712"/>
            <a:ext cx="3168650" cy="352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dirty="0" smtClean="0"/>
              <a:t>Научный </a:t>
            </a:r>
          </a:p>
          <a:p>
            <a:pPr algn="ctr">
              <a:spcBef>
                <a:spcPct val="20000"/>
              </a:spcBef>
            </a:pPr>
            <a:r>
              <a:rPr lang="ru-RU" dirty="0" smtClean="0"/>
              <a:t>руководитель:</a:t>
            </a:r>
          </a:p>
          <a:p>
            <a:pPr algn="ctr">
              <a:spcBef>
                <a:spcPct val="20000"/>
              </a:spcBef>
            </a:pPr>
            <a:r>
              <a:rPr lang="ru-RU" dirty="0" smtClean="0"/>
              <a:t>к.п.н. </a:t>
            </a:r>
            <a:r>
              <a:rPr lang="ru-RU" dirty="0" err="1" smtClean="0"/>
              <a:t>Гутник</a:t>
            </a:r>
            <a:r>
              <a:rPr lang="ru-RU" dirty="0" smtClean="0"/>
              <a:t> И.Ю.</a:t>
            </a:r>
            <a:endParaRPr lang="ru-RU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gray">
          <a:xfrm>
            <a:off x="2771774" y="2492374"/>
            <a:ext cx="3168377" cy="17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Учителя члены РЭП: </a:t>
            </a:r>
          </a:p>
          <a:p>
            <a:pPr algn="r">
              <a:spcBef>
                <a:spcPts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Антипова Ю.А,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Валяева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Е. Б., </a:t>
            </a:r>
          </a:p>
          <a:p>
            <a:pPr algn="r">
              <a:spcBef>
                <a:spcPts val="0"/>
              </a:spcBef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Лунякова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М. В.,  Матвеева Т. В., </a:t>
            </a:r>
          </a:p>
          <a:p>
            <a:pPr algn="r">
              <a:spcBef>
                <a:spcPts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Сергеева. С. А.,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Слуцкер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М. К., </a:t>
            </a:r>
          </a:p>
          <a:p>
            <a:pPr algn="r">
              <a:spcBef>
                <a:spcPts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Тарасова Т. В., </a:t>
            </a:r>
          </a:p>
          <a:p>
            <a:pPr algn="r">
              <a:spcBef>
                <a:spcPts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Филиппова С. М.</a:t>
            </a:r>
          </a:p>
          <a:p>
            <a:pPr algn="r">
              <a:spcBef>
                <a:spcPct val="20000"/>
              </a:spcBef>
            </a:pPr>
            <a:r>
              <a:rPr lang="ru-RU" b="1" dirty="0" smtClean="0"/>
              <a:t> </a:t>
            </a:r>
            <a:endParaRPr lang="ru-RU" sz="1400" b="1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451725" y="1700213"/>
            <a:ext cx="1296988" cy="3603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04661">
            <a:off x="252477" y="4775174"/>
            <a:ext cx="1241515" cy="175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429000"/>
            <a:ext cx="744860" cy="69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3435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75360">
            <a:off x="2849819" y="2910670"/>
            <a:ext cx="2896437" cy="378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9998">
            <a:off x="5362129" y="1373210"/>
            <a:ext cx="3490944" cy="39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88142">
            <a:off x="632898" y="478671"/>
            <a:ext cx="279703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Почему «практикум» ?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>
            <a:off x="5562600" y="3095625"/>
            <a:ext cx="2897832" cy="32857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ПРАКТИКУМ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РЕФЛЕКСИВНЫЙ </a:t>
            </a:r>
          </a:p>
          <a:p>
            <a:pPr lvl="0" eaLnBrk="0" hangingPunct="0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(в психологии)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lvl="0" eaLnBrk="0" hangingPunct="0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способ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диагностики и развития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значимых </a:t>
            </a:r>
          </a:p>
          <a:p>
            <a:pPr lvl="0" eaLnBrk="0" hangingPunct="0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качеств личности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Методика П.р. основана </a:t>
            </a:r>
          </a:p>
          <a:p>
            <a:pPr lvl="0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моделировании</a:t>
            </a:r>
          </a:p>
          <a:p>
            <a:pPr lvl="0" eaLnBrk="0" hangingPunct="0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ситуаций затруднения</a:t>
            </a:r>
          </a:p>
          <a:p>
            <a:pPr lvl="0" eaLnBrk="0" hangingPunct="0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деятельности </a:t>
            </a:r>
          </a:p>
          <a:p>
            <a:pPr lvl="0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актуализации </a:t>
            </a:r>
          </a:p>
          <a:p>
            <a:pPr lvl="0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рефлексивных процессов.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52" name="AutoShape 20"/>
          <p:cNvSpPr>
            <a:spLocks noChangeArrowheads="1"/>
          </p:cNvSpPr>
          <p:nvPr/>
        </p:nvSpPr>
        <p:spPr bwMode="auto">
          <a:xfrm>
            <a:off x="1143000" y="3095624"/>
            <a:ext cx="2924944" cy="342971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ПРА́КТИКУМ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(в педагогике)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греч.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praktikos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деятельный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Особый вид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учебных занятий,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имеющих целью 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практическое усвоение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основных положений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какого-нибудь предмета.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54" name="AutoShape 22"/>
          <p:cNvSpPr>
            <a:spLocks noChangeAspect="1" noChangeArrowheads="1" noTextEdit="1"/>
          </p:cNvSpPr>
          <p:nvPr/>
        </p:nvSpPr>
        <p:spPr bwMode="gray">
          <a:xfrm>
            <a:off x="3222625" y="2995613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5" name="Freeform 23"/>
          <p:cNvSpPr>
            <a:spLocks/>
          </p:cNvSpPr>
          <p:nvPr/>
        </p:nvSpPr>
        <p:spPr bwMode="gray">
          <a:xfrm>
            <a:off x="3491880" y="2924944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6" name="AutoShape 24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7" name="Freeform 25"/>
          <p:cNvSpPr>
            <a:spLocks/>
          </p:cNvSpPr>
          <p:nvPr/>
        </p:nvSpPr>
        <p:spPr bwMode="gray">
          <a:xfrm flipH="1">
            <a:off x="4572000" y="2852936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048000" y="1371600"/>
            <a:ext cx="2998788" cy="1601788"/>
            <a:chOff x="1997" y="1314"/>
            <a:chExt cx="1889" cy="1009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4060" name="Oval 28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61" name="Oval 29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4062" name="Oval 30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3" name="Oval 31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4" name="Oval 32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5" name="Oval 33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3339027" y="1571625"/>
            <a:ext cx="232307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Практикум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5791200" y="3352800"/>
            <a:ext cx="2038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7" name="AutoShape 29"/>
          <p:cNvSpPr>
            <a:spLocks noChangeArrowheads="1"/>
          </p:cNvSpPr>
          <p:nvPr/>
        </p:nvSpPr>
        <p:spPr bwMode="gray">
          <a:xfrm>
            <a:off x="395288" y="1125538"/>
            <a:ext cx="3889375" cy="9350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7" name="AutoShape 19"/>
          <p:cNvSpPr>
            <a:spLocks noChangeArrowheads="1"/>
          </p:cNvSpPr>
          <p:nvPr/>
        </p:nvSpPr>
        <p:spPr bwMode="gray">
          <a:xfrm>
            <a:off x="4572000" y="1989138"/>
            <a:ext cx="4314825" cy="1230312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86" name="AutoShape 18"/>
          <p:cNvSpPr>
            <a:spLocks noChangeArrowheads="1"/>
          </p:cNvSpPr>
          <p:nvPr/>
        </p:nvSpPr>
        <p:spPr bwMode="gray">
          <a:xfrm>
            <a:off x="3779912" y="1628775"/>
            <a:ext cx="2284338" cy="1570038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folHlink">
                  <a:gamma/>
                  <a:shade val="57255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r>
              <a:rPr lang="ru-RU" dirty="0" smtClean="0"/>
              <a:t>Мнение </a:t>
            </a:r>
          </a:p>
          <a:p>
            <a:r>
              <a:rPr lang="ru-RU" dirty="0" smtClean="0"/>
              <a:t>родителей</a:t>
            </a:r>
            <a:endParaRPr lang="ru-RU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8371" name="AutoShape 3"/>
          <p:cNvSpPr>
            <a:spLocks noChangeArrowheads="1"/>
          </p:cNvSpPr>
          <p:nvPr/>
        </p:nvSpPr>
        <p:spPr bwMode="gray">
          <a:xfrm>
            <a:off x="3924300" y="3284538"/>
            <a:ext cx="4991100" cy="129659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gray">
          <a:xfrm>
            <a:off x="4716016" y="4653136"/>
            <a:ext cx="4104456" cy="967631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Концепция духовно-нравственного </a:t>
            </a:r>
          </a:p>
          <a:p>
            <a:r>
              <a:rPr lang="ru-RU" dirty="0" smtClean="0"/>
              <a:t>развития российских школьников</a:t>
            </a:r>
            <a:endParaRPr lang="ru-RU" dirty="0"/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gray">
          <a:xfrm>
            <a:off x="3165475" y="2887663"/>
            <a:ext cx="2374900" cy="1570037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accent2">
                  <a:gamma/>
                  <a:shade val="66275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8374" name="AutoShape 6"/>
          <p:cNvSpPr>
            <a:spLocks noChangeArrowheads="1"/>
          </p:cNvSpPr>
          <p:nvPr/>
        </p:nvSpPr>
        <p:spPr bwMode="gray">
          <a:xfrm>
            <a:off x="2687638" y="4103688"/>
            <a:ext cx="2316410" cy="1643062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hlink">
                  <a:gamma/>
                  <a:shade val="56078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r>
              <a:rPr lang="ru-RU" sz="1400" b="1" dirty="0" smtClean="0"/>
              <a:t>Данилюк А.Я.</a:t>
            </a:r>
          </a:p>
          <a:p>
            <a:r>
              <a:rPr lang="ru-RU" sz="1400" b="1" dirty="0" err="1" smtClean="0"/>
              <a:t>Кондакова</a:t>
            </a:r>
            <a:r>
              <a:rPr lang="ru-RU" sz="1400" b="1" dirty="0" smtClean="0"/>
              <a:t> А.М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58375" name="AutoShape 7"/>
          <p:cNvSpPr>
            <a:spLocks noChangeArrowheads="1"/>
          </p:cNvSpPr>
          <p:nvPr/>
        </p:nvSpPr>
        <p:spPr bwMode="gray">
          <a:xfrm>
            <a:off x="3995936" y="5734050"/>
            <a:ext cx="4943277" cy="1027113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Изучение критериев, показателей и </a:t>
            </a:r>
          </a:p>
          <a:p>
            <a:r>
              <a:rPr lang="ru-RU" dirty="0" smtClean="0"/>
              <a:t>уровней воспитанности </a:t>
            </a:r>
          </a:p>
          <a:p>
            <a:r>
              <a:rPr lang="ru-RU" dirty="0" smtClean="0"/>
              <a:t>школьников </a:t>
            </a:r>
            <a:endParaRPr lang="ru-RU" dirty="0"/>
          </a:p>
        </p:txBody>
      </p:sp>
      <p:sp>
        <p:nvSpPr>
          <p:cNvPr id="58376" name="AutoShape 8"/>
          <p:cNvSpPr>
            <a:spLocks noChangeArrowheads="1"/>
          </p:cNvSpPr>
          <p:nvPr/>
        </p:nvSpPr>
        <p:spPr bwMode="gray">
          <a:xfrm>
            <a:off x="2286000" y="5443538"/>
            <a:ext cx="2151063" cy="1354137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accent1">
                  <a:gamma/>
                  <a:shade val="5725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1400" b="1" dirty="0" err="1" smtClean="0"/>
              <a:t>Щуркова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 Н.Е</a:t>
            </a:r>
            <a:endParaRPr lang="ru-RU" sz="1400" b="1" dirty="0"/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gray">
          <a:xfrm>
            <a:off x="3851920" y="3284984"/>
            <a:ext cx="864096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539552" y="549275"/>
            <a:ext cx="547072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Отбор содержания практикумов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gray">
          <a:xfrm>
            <a:off x="5076056" y="3356992"/>
            <a:ext cx="3744416" cy="12772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1400" b="1" dirty="0" smtClean="0"/>
              <a:t>Личностные УУД по современным ФГОС </a:t>
            </a:r>
            <a:r>
              <a:rPr lang="ru-RU" sz="1400" b="1" dirty="0" err="1" smtClean="0"/>
              <a:t>кореллируют</a:t>
            </a:r>
            <a:r>
              <a:rPr lang="ru-RU" sz="1400" b="1" dirty="0" smtClean="0"/>
              <a:t> с показателями воспитанности и выходят на формирование личностных качеств и нравственных ценностей</a:t>
            </a:r>
            <a:r>
              <a:rPr lang="en-US" sz="1400" b="1" dirty="0" smtClean="0">
                <a:cs typeface="Arial" charset="0"/>
              </a:rPr>
              <a:t> </a:t>
            </a:r>
            <a:endParaRPr lang="en-US" sz="1400" b="1" dirty="0">
              <a:cs typeface="Arial" charset="0"/>
            </a:endParaRP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gray">
          <a:xfrm>
            <a:off x="3348038" y="4581525"/>
            <a:ext cx="1008062" cy="3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       </a:t>
            </a:r>
            <a:endParaRPr lang="en-US" sz="1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gray">
          <a:xfrm>
            <a:off x="3867150" y="3319463"/>
            <a:ext cx="1008063" cy="3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       </a:t>
            </a:r>
            <a:endParaRPr lang="en-US" sz="1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gray">
          <a:xfrm>
            <a:off x="4398963" y="2068513"/>
            <a:ext cx="1008062" cy="3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       </a:t>
            </a:r>
            <a:endParaRPr lang="en-US" sz="1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gray">
          <a:xfrm>
            <a:off x="4427984" y="3501008"/>
            <a:ext cx="4103688" cy="5295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800" b="1" dirty="0">
              <a:cs typeface="Arial" charset="0"/>
            </a:endParaRPr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gray">
          <a:xfrm>
            <a:off x="5219700" y="3500438"/>
            <a:ext cx="2447925" cy="4670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400" b="1" dirty="0" smtClean="0">
                <a:cs typeface="Arial" charset="0"/>
              </a:rPr>
              <a:t> </a:t>
            </a:r>
            <a:endParaRPr lang="en-US" sz="2400" b="1" dirty="0">
              <a:cs typeface="Arial" charset="0"/>
            </a:endParaRPr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gray">
          <a:xfrm>
            <a:off x="5651500" y="2276475"/>
            <a:ext cx="3168650" cy="3421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1600" b="1" dirty="0" smtClean="0">
                <a:latin typeface="+mj-lt"/>
                <a:cs typeface="Times New Roman" pitchFamily="18" charset="0"/>
              </a:rPr>
              <a:t>Сочинение «Мой ребенок»</a:t>
            </a:r>
            <a:r>
              <a:rPr lang="en-US" sz="1600" b="1" dirty="0" smtClean="0">
                <a:latin typeface="+mj-lt"/>
                <a:cs typeface="Times New Roman" pitchFamily="18" charset="0"/>
              </a:rPr>
              <a:t> </a:t>
            </a:r>
            <a:endParaRPr lang="en-US" sz="1600" b="1" dirty="0">
              <a:latin typeface="+mj-lt"/>
              <a:cs typeface="Times New Roman" pitchFamily="18" charset="0"/>
            </a:endParaRPr>
          </a:p>
        </p:txBody>
      </p:sp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468313" y="1268413"/>
            <a:ext cx="3743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1" dirty="0" smtClean="0"/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 чем основывались?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653136"/>
            <a:ext cx="249970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3053136" cy="208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Темы практикумов</a:t>
            </a:r>
            <a:endParaRPr lang="ru-RU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0366">
            <a:off x="820266" y="1879672"/>
            <a:ext cx="1727379" cy="244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24744"/>
            <a:ext cx="3188199" cy="523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827584" y="1988840"/>
            <a:ext cx="7200900" cy="936104"/>
            <a:chOff x="720" y="1392"/>
            <a:chExt cx="4058" cy="480"/>
          </a:xfrm>
        </p:grpSpPr>
        <p:sp>
          <p:nvSpPr>
            <p:cNvPr id="82947" name="AutoShape 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dirty="0" smtClean="0"/>
                <a:t>        Светскости</a:t>
              </a:r>
              <a:endParaRPr lang="ru-RU" dirty="0"/>
            </a:p>
          </p:txBody>
        </p:sp>
        <p:grpSp>
          <p:nvGrpSpPr>
            <p:cNvPr id="82948" name="Group 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2949" name="AutoShape 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950" name="AutoShape 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2951" name="Group 7"/>
          <p:cNvGrpSpPr>
            <a:grpSpLocks/>
          </p:cNvGrpSpPr>
          <p:nvPr/>
        </p:nvGrpSpPr>
        <p:grpSpPr bwMode="auto">
          <a:xfrm>
            <a:off x="827584" y="2996952"/>
            <a:ext cx="7200900" cy="792088"/>
            <a:chOff x="720" y="1392"/>
            <a:chExt cx="4058" cy="480"/>
          </a:xfrm>
        </p:grpSpPr>
        <p:sp>
          <p:nvSpPr>
            <p:cNvPr id="82952" name="AutoShape 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dirty="0" smtClean="0"/>
                <a:t>            </a:t>
              </a:r>
              <a:r>
                <a:rPr lang="ru-RU" dirty="0" err="1" smtClean="0"/>
                <a:t>Диагностичности</a:t>
              </a:r>
              <a:endParaRPr lang="ru-RU" dirty="0"/>
            </a:p>
          </p:txBody>
        </p:sp>
        <p:grpSp>
          <p:nvGrpSpPr>
            <p:cNvPr id="82953" name="Group 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2954" name="AutoShape 1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955" name="AutoShape 1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2956" name="Group 12"/>
          <p:cNvGrpSpPr>
            <a:grpSpLocks/>
          </p:cNvGrpSpPr>
          <p:nvPr/>
        </p:nvGrpSpPr>
        <p:grpSpPr bwMode="auto">
          <a:xfrm>
            <a:off x="827584" y="3789041"/>
            <a:ext cx="7200900" cy="792088"/>
            <a:chOff x="720" y="1392"/>
            <a:chExt cx="4058" cy="480"/>
          </a:xfrm>
        </p:grpSpPr>
        <p:sp>
          <p:nvSpPr>
            <p:cNvPr id="82957" name="AutoShape 1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dirty="0" smtClean="0"/>
                <a:t>          </a:t>
              </a:r>
              <a:r>
                <a:rPr lang="ru-RU" dirty="0" err="1" smtClean="0"/>
                <a:t>Рефлексивности</a:t>
              </a:r>
              <a:endParaRPr lang="ru-RU" dirty="0"/>
            </a:p>
          </p:txBody>
        </p:sp>
        <p:sp>
          <p:nvSpPr>
            <p:cNvPr id="82959" name="AutoShape 15"/>
            <p:cNvSpPr>
              <a:spLocks noChangeArrowheads="1"/>
            </p:cNvSpPr>
            <p:nvPr/>
          </p:nvSpPr>
          <p:spPr bwMode="gray">
            <a:xfrm>
              <a:off x="730" y="1736"/>
              <a:ext cx="4043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2961" name="Group 17"/>
          <p:cNvGrpSpPr>
            <a:grpSpLocks/>
          </p:cNvGrpSpPr>
          <p:nvPr/>
        </p:nvGrpSpPr>
        <p:grpSpPr bwMode="auto">
          <a:xfrm>
            <a:off x="827584" y="1124744"/>
            <a:ext cx="7200900" cy="791542"/>
            <a:chOff x="720" y="1392"/>
            <a:chExt cx="4058" cy="480"/>
          </a:xfrm>
        </p:grpSpPr>
        <p:sp>
          <p:nvSpPr>
            <p:cNvPr id="82962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dirty="0" smtClean="0"/>
                <a:t>         </a:t>
              </a:r>
              <a:r>
                <a:rPr lang="ru-RU" dirty="0" err="1" smtClean="0"/>
                <a:t>Возрастосообразности</a:t>
              </a:r>
              <a:endParaRPr lang="ru-RU" dirty="0"/>
            </a:p>
          </p:txBody>
        </p:sp>
        <p:grpSp>
          <p:nvGrpSpPr>
            <p:cNvPr id="82963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2964" name="AutoShape 2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965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82966" name="Text Box 22"/>
          <p:cNvSpPr txBox="1">
            <a:spLocks noChangeArrowheads="1"/>
          </p:cNvSpPr>
          <p:nvPr/>
        </p:nvSpPr>
        <p:spPr bwMode="white">
          <a:xfrm>
            <a:off x="2411413" y="1844675"/>
            <a:ext cx="5329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FFFF"/>
                </a:solidFill>
              </a:rPr>
              <a:t>   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2967" name="Text Box 23"/>
          <p:cNvSpPr txBox="1">
            <a:spLocks noChangeArrowheads="1"/>
          </p:cNvSpPr>
          <p:nvPr/>
        </p:nvSpPr>
        <p:spPr bwMode="white">
          <a:xfrm>
            <a:off x="1476375" y="2781300"/>
            <a:ext cx="6624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FFFF"/>
                </a:solidFill>
              </a:rPr>
              <a:t> 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2968" name="Text Box 24"/>
          <p:cNvSpPr txBox="1">
            <a:spLocks noChangeArrowheads="1"/>
          </p:cNvSpPr>
          <p:nvPr/>
        </p:nvSpPr>
        <p:spPr bwMode="white">
          <a:xfrm>
            <a:off x="1619672" y="3861048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FFFF"/>
                </a:solidFill>
              </a:rPr>
              <a:t>   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2969" name="Text Box 25"/>
          <p:cNvSpPr txBox="1">
            <a:spLocks noChangeArrowheads="1"/>
          </p:cNvSpPr>
          <p:nvPr/>
        </p:nvSpPr>
        <p:spPr bwMode="white">
          <a:xfrm>
            <a:off x="1619250" y="5084763"/>
            <a:ext cx="6624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 smtClean="0">
                <a:solidFill>
                  <a:srgbClr val="FFFFFF"/>
                </a:solidFill>
              </a:rPr>
              <a:t>У</a:t>
            </a:r>
            <a:r>
              <a:rPr lang="en-US" sz="2400" b="1" dirty="0" smtClean="0">
                <a:solidFill>
                  <a:srgbClr val="FFFFFF"/>
                </a:solidFill>
              </a:rPr>
              <a:t> 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82971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755576" y="3861048"/>
            <a:ext cx="792162" cy="949325"/>
          </a:xfrm>
          <a:prstGeom prst="rect">
            <a:avLst/>
          </a:prstGeom>
          <a:noFill/>
        </p:spPr>
      </p:pic>
      <p:pic>
        <p:nvPicPr>
          <p:cNvPr id="82972" name="Picture 28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827584" y="3068960"/>
            <a:ext cx="792162" cy="949325"/>
          </a:xfrm>
          <a:prstGeom prst="rect">
            <a:avLst/>
          </a:prstGeom>
          <a:noFill/>
        </p:spPr>
      </p:pic>
      <p:pic>
        <p:nvPicPr>
          <p:cNvPr id="82973" name="Picture 29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755576" y="2060848"/>
            <a:ext cx="792162" cy="949325"/>
          </a:xfrm>
          <a:prstGeom prst="rect">
            <a:avLst/>
          </a:prstGeom>
          <a:noFill/>
        </p:spPr>
      </p:pic>
      <p:pic>
        <p:nvPicPr>
          <p:cNvPr id="82974" name="Picture 30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683568" y="1196752"/>
            <a:ext cx="792162" cy="949325"/>
          </a:xfrm>
          <a:prstGeom prst="rect">
            <a:avLst/>
          </a:prstGeom>
          <a:noFill/>
        </p:spPr>
      </p:pic>
      <p:sp>
        <p:nvSpPr>
          <p:cNvPr id="82975" name="Text Box 31"/>
          <p:cNvSpPr txBox="1">
            <a:spLocks noChangeArrowheads="1"/>
          </p:cNvSpPr>
          <p:nvPr/>
        </p:nvSpPr>
        <p:spPr bwMode="gray">
          <a:xfrm>
            <a:off x="1043608" y="4005064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/>
              <a:t>4</a:t>
            </a:r>
            <a:r>
              <a:rPr lang="ru-RU" sz="2400" b="1" dirty="0" smtClean="0"/>
              <a:t>    </a:t>
            </a:r>
            <a:endParaRPr lang="en-US" sz="2400" b="1" dirty="0"/>
          </a:p>
        </p:txBody>
      </p:sp>
      <p:sp>
        <p:nvSpPr>
          <p:cNvPr id="82976" name="Text Box 32"/>
          <p:cNvSpPr txBox="1">
            <a:spLocks noChangeArrowheads="1"/>
          </p:cNvSpPr>
          <p:nvPr/>
        </p:nvSpPr>
        <p:spPr bwMode="gray">
          <a:xfrm>
            <a:off x="1043608" y="134076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1</a:t>
            </a:r>
          </a:p>
        </p:txBody>
      </p:sp>
      <p:sp>
        <p:nvSpPr>
          <p:cNvPr id="82977" name="Text Box 33"/>
          <p:cNvSpPr txBox="1">
            <a:spLocks noChangeArrowheads="1"/>
          </p:cNvSpPr>
          <p:nvPr/>
        </p:nvSpPr>
        <p:spPr bwMode="gray">
          <a:xfrm>
            <a:off x="1043608" y="2204864"/>
            <a:ext cx="3596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2</a:t>
            </a:r>
          </a:p>
        </p:txBody>
      </p:sp>
      <p:sp>
        <p:nvSpPr>
          <p:cNvPr id="82978" name="Text Box 34"/>
          <p:cNvSpPr txBox="1">
            <a:spLocks noChangeArrowheads="1"/>
          </p:cNvSpPr>
          <p:nvPr/>
        </p:nvSpPr>
        <p:spPr bwMode="gray">
          <a:xfrm>
            <a:off x="1115616" y="3284984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3</a:t>
            </a:r>
          </a:p>
        </p:txBody>
      </p:sp>
      <p:sp>
        <p:nvSpPr>
          <p:cNvPr id="82979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Принципы:</a:t>
            </a:r>
            <a:endParaRPr lang="en-US" dirty="0"/>
          </a:p>
        </p:txBody>
      </p:sp>
      <p:grpSp>
        <p:nvGrpSpPr>
          <p:cNvPr id="35" name="Group 12"/>
          <p:cNvGrpSpPr>
            <a:grpSpLocks/>
          </p:cNvGrpSpPr>
          <p:nvPr/>
        </p:nvGrpSpPr>
        <p:grpSpPr bwMode="auto">
          <a:xfrm>
            <a:off x="827584" y="4653136"/>
            <a:ext cx="7200900" cy="720080"/>
            <a:chOff x="720" y="1392"/>
            <a:chExt cx="4058" cy="480"/>
          </a:xfrm>
          <a:solidFill>
            <a:srgbClr val="FFCCFF"/>
          </a:solidFill>
        </p:grpSpPr>
        <p:sp>
          <p:nvSpPr>
            <p:cNvPr id="36" name="AutoShape 1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dirty="0" smtClean="0"/>
                <a:t>           Визуализации</a:t>
              </a:r>
              <a:endParaRPr lang="ru-RU" dirty="0"/>
            </a:p>
          </p:txBody>
        </p:sp>
        <p:grpSp>
          <p:nvGrpSpPr>
            <p:cNvPr id="37" name="Group 1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38" name="AutoShape 1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AutoShape 1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0" name="Group 12"/>
          <p:cNvGrpSpPr>
            <a:grpSpLocks/>
          </p:cNvGrpSpPr>
          <p:nvPr/>
        </p:nvGrpSpPr>
        <p:grpSpPr bwMode="auto">
          <a:xfrm>
            <a:off x="827584" y="5445224"/>
            <a:ext cx="7200900" cy="1008063"/>
            <a:chOff x="720" y="1392"/>
            <a:chExt cx="4058" cy="480"/>
          </a:xfrm>
        </p:grpSpPr>
        <p:sp>
          <p:nvSpPr>
            <p:cNvPr id="41" name="AutoShape 1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dirty="0" smtClean="0"/>
                <a:t>         Приобщения к чтению</a:t>
              </a:r>
              <a:endParaRPr lang="ru-RU" dirty="0"/>
            </a:p>
          </p:txBody>
        </p:sp>
        <p:grpSp>
          <p:nvGrpSpPr>
            <p:cNvPr id="42" name="Group 1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3" name="AutoShape 1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AutoShape 1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45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683568" y="4653136"/>
            <a:ext cx="792162" cy="949325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1043608" y="4797152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/>
              <a:t>5</a:t>
            </a:r>
            <a:endParaRPr lang="en-US" b="1" dirty="0"/>
          </a:p>
        </p:txBody>
      </p:sp>
      <p:pic>
        <p:nvPicPr>
          <p:cNvPr id="47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683568" y="5517232"/>
            <a:ext cx="792162" cy="949325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1043608" y="5661248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/>
              <a:t>6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Части практикума 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>
            <a:off x="4788024" y="2708920"/>
            <a:ext cx="3528392" cy="40324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eaLnBrk="0" hangingPunct="0"/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hangingPunct="0"/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hangingPunct="0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«Выездной </a:t>
            </a:r>
          </a:p>
          <a:p>
            <a:pPr eaLnBrk="0" hangingPunct="0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части».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Для возможности </a:t>
            </a:r>
          </a:p>
          <a:p>
            <a:pPr eaLnBrk="0" hangingPunct="0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ее организации </a:t>
            </a:r>
          </a:p>
          <a:p>
            <a:pPr eaLnBrk="0" hangingPunct="0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ЭОРе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размещены </a:t>
            </a:r>
          </a:p>
          <a:p>
            <a:pPr eaLnBrk="0" hangingPunct="0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электронные ссылки</a:t>
            </a:r>
          </a:p>
          <a:p>
            <a:pPr eaLnBrk="0" hangingPunct="0"/>
            <a:r>
              <a:rPr lang="ru-RU" dirty="0" smtClean="0"/>
              <a:t> с указанием </a:t>
            </a:r>
          </a:p>
          <a:p>
            <a:pPr eaLnBrk="0" hangingPunct="0"/>
            <a:r>
              <a:rPr lang="ru-RU" dirty="0" smtClean="0"/>
              <a:t>ресурсов образовательной </a:t>
            </a:r>
          </a:p>
          <a:p>
            <a:pPr eaLnBrk="0" hangingPunct="0"/>
            <a:r>
              <a:rPr lang="ru-RU" dirty="0" smtClean="0"/>
              <a:t>среды города </a:t>
            </a:r>
          </a:p>
          <a:p>
            <a:pPr eaLnBrk="0" hangingPunct="0"/>
            <a:r>
              <a:rPr lang="ru-RU" dirty="0" smtClean="0"/>
              <a:t>Санкт-Петербурга </a:t>
            </a:r>
          </a:p>
          <a:p>
            <a:pPr eaLnBrk="0" hangingPunct="0"/>
            <a:r>
              <a:rPr lang="ru-RU" dirty="0" smtClean="0"/>
              <a:t>для каждого из</a:t>
            </a:r>
          </a:p>
          <a:p>
            <a:pPr eaLnBrk="0" hangingPunct="0"/>
            <a:r>
              <a:rPr lang="ru-RU" dirty="0" smtClean="0"/>
              <a:t>практикумов </a:t>
            </a:r>
          </a:p>
          <a:p>
            <a:pPr eaLnBrk="0" hangingPunct="0"/>
            <a:r>
              <a:rPr lang="ru-RU" dirty="0" smtClean="0"/>
              <a:t>(экскурсий, </a:t>
            </a:r>
          </a:p>
          <a:p>
            <a:pPr eaLnBrk="0" hangingPunct="0"/>
            <a:r>
              <a:rPr lang="ru-RU" dirty="0" smtClean="0"/>
              <a:t>музеев, выставок, </a:t>
            </a:r>
          </a:p>
          <a:p>
            <a:pPr eaLnBrk="0" hangingPunct="0"/>
            <a:r>
              <a:rPr lang="ru-RU" dirty="0" smtClean="0"/>
              <a:t>театров и пр.)</a:t>
            </a:r>
          </a:p>
          <a:p>
            <a:pPr lvl="0" eaLnBrk="0" hangingPunct="0"/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hangingPunct="0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052" name="AutoShape 20"/>
          <p:cNvSpPr>
            <a:spLocks noChangeArrowheads="1"/>
          </p:cNvSpPr>
          <p:nvPr/>
        </p:nvSpPr>
        <p:spPr bwMode="auto">
          <a:xfrm>
            <a:off x="611560" y="3068960"/>
            <a:ext cx="2924944" cy="342971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Внутришкольной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части»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054" name="AutoShape 22"/>
          <p:cNvSpPr>
            <a:spLocks noChangeAspect="1" noChangeArrowheads="1" noTextEdit="1"/>
          </p:cNvSpPr>
          <p:nvPr/>
        </p:nvSpPr>
        <p:spPr bwMode="gray">
          <a:xfrm>
            <a:off x="3222625" y="2995613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5" name="Freeform 23"/>
          <p:cNvSpPr>
            <a:spLocks/>
          </p:cNvSpPr>
          <p:nvPr/>
        </p:nvSpPr>
        <p:spPr bwMode="gray">
          <a:xfrm>
            <a:off x="2699792" y="2708920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6" name="AutoShape 24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7" name="Freeform 25"/>
          <p:cNvSpPr>
            <a:spLocks/>
          </p:cNvSpPr>
          <p:nvPr/>
        </p:nvSpPr>
        <p:spPr bwMode="gray">
          <a:xfrm flipH="1">
            <a:off x="4139952" y="2348880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763688" y="1340768"/>
            <a:ext cx="2998788" cy="1601788"/>
            <a:chOff x="1997" y="1314"/>
            <a:chExt cx="1889" cy="1009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4060" name="Oval 28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61" name="Oval 29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4062" name="Oval 30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3" name="Oval 31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4" name="Oval 32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5" name="Oval 33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1907704" y="1556792"/>
            <a:ext cx="2520280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Практикум</a:t>
            </a:r>
          </a:p>
          <a:p>
            <a:pPr algn="ctr" eaLnBrk="0" hangingPunct="0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Состоит из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5791200" y="3352800"/>
            <a:ext cx="2038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19" name="Picture 1" descr="C:\Documents and Settings\1\Рабочий стол\Делаем суперметодику\Кто я\Дружелюб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79642">
            <a:off x="1860206" y="4969760"/>
            <a:ext cx="949376" cy="1401984"/>
          </a:xfrm>
          <a:prstGeom prst="rect">
            <a:avLst/>
          </a:prstGeom>
          <a:noFill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4248472" cy="152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20366">
            <a:off x="1481882" y="3164691"/>
            <a:ext cx="924516" cy="130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1419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3176"/>
            <a:ext cx="1728192" cy="1435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Проектирование </a:t>
            </a:r>
            <a:r>
              <a:rPr lang="ru-RU" sz="2400" dirty="0" smtClean="0"/>
              <a:t>структуры</a:t>
            </a:r>
            <a:r>
              <a:rPr lang="ru-RU" sz="1800" dirty="0" smtClean="0"/>
              <a:t> практикума в соответствии с таксономией целей </a:t>
            </a:r>
            <a:r>
              <a:rPr lang="ru-RU" sz="1800" dirty="0" err="1" smtClean="0"/>
              <a:t>Б.Блума</a:t>
            </a:r>
            <a:r>
              <a:rPr lang="ru-RU" sz="1800" dirty="0" smtClean="0"/>
              <a:t> в аффективной области</a:t>
            </a:r>
            <a:endParaRPr lang="en-US" sz="1800" dirty="0"/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3335338" y="4875213"/>
            <a:ext cx="5275262" cy="1308100"/>
            <a:chOff x="1702" y="3062"/>
            <a:chExt cx="3855" cy="867"/>
          </a:xfrm>
        </p:grpSpPr>
        <p:sp>
          <p:nvSpPr>
            <p:cNvPr id="38952" name="Freeform 40"/>
            <p:cNvSpPr>
              <a:spLocks/>
            </p:cNvSpPr>
            <p:nvPr/>
          </p:nvSpPr>
          <p:spPr bwMode="gray">
            <a:xfrm>
              <a:off x="4877" y="3062"/>
              <a:ext cx="680" cy="866"/>
            </a:xfrm>
            <a:custGeom>
              <a:avLst/>
              <a:gdLst/>
              <a:ahLst/>
              <a:cxnLst>
                <a:cxn ang="0">
                  <a:pos x="399" y="1078"/>
                </a:cxn>
                <a:cxn ang="0">
                  <a:pos x="0" y="459"/>
                </a:cxn>
                <a:cxn ang="0">
                  <a:pos x="374" y="0"/>
                </a:cxn>
                <a:cxn ang="0">
                  <a:pos x="846" y="536"/>
                </a:cxn>
                <a:cxn ang="0">
                  <a:pos x="399" y="1078"/>
                </a:cxn>
              </a:cxnLst>
              <a:rect l="0" t="0" r="r" b="b"/>
              <a:pathLst>
                <a:path w="847" h="1079">
                  <a:moveTo>
                    <a:pt x="399" y="1078"/>
                  </a:moveTo>
                  <a:lnTo>
                    <a:pt x="0" y="459"/>
                  </a:lnTo>
                  <a:lnTo>
                    <a:pt x="374" y="0"/>
                  </a:lnTo>
                  <a:lnTo>
                    <a:pt x="846" y="536"/>
                  </a:lnTo>
                  <a:lnTo>
                    <a:pt x="399" y="1078"/>
                  </a:lnTo>
                </a:path>
              </a:pathLst>
            </a:custGeom>
            <a:gradFill rotWithShape="0">
              <a:gsLst>
                <a:gs pos="0">
                  <a:srgbClr val="6666FF">
                    <a:gamma/>
                    <a:shade val="69804"/>
                    <a:invGamma/>
                  </a:srgbClr>
                </a:gs>
                <a:gs pos="100000">
                  <a:srgbClr val="6666FF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53" name="Freeform 41"/>
            <p:cNvSpPr>
              <a:spLocks/>
            </p:cNvSpPr>
            <p:nvPr/>
          </p:nvSpPr>
          <p:spPr bwMode="gray">
            <a:xfrm>
              <a:off x="2010" y="3062"/>
              <a:ext cx="3168" cy="369"/>
            </a:xfrm>
            <a:custGeom>
              <a:avLst/>
              <a:gdLst/>
              <a:ahLst/>
              <a:cxnLst>
                <a:cxn ang="0">
                  <a:pos x="0" y="459"/>
                </a:cxn>
                <a:cxn ang="0">
                  <a:pos x="3573" y="459"/>
                </a:cxn>
                <a:cxn ang="0">
                  <a:pos x="3946" y="0"/>
                </a:cxn>
                <a:cxn ang="0">
                  <a:pos x="505" y="0"/>
                </a:cxn>
                <a:cxn ang="0">
                  <a:pos x="0" y="459"/>
                </a:cxn>
              </a:cxnLst>
              <a:rect l="0" t="0" r="r" b="b"/>
              <a:pathLst>
                <a:path w="3947" h="460">
                  <a:moveTo>
                    <a:pt x="0" y="459"/>
                  </a:moveTo>
                  <a:lnTo>
                    <a:pt x="3573" y="459"/>
                  </a:lnTo>
                  <a:lnTo>
                    <a:pt x="3946" y="0"/>
                  </a:lnTo>
                  <a:lnTo>
                    <a:pt x="505" y="0"/>
                  </a:lnTo>
                  <a:lnTo>
                    <a:pt x="0" y="459"/>
                  </a:lnTo>
                </a:path>
              </a:pathLst>
            </a:cu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54" name="Freeform 42"/>
            <p:cNvSpPr>
              <a:spLocks/>
            </p:cNvSpPr>
            <p:nvPr/>
          </p:nvSpPr>
          <p:spPr bwMode="gray">
            <a:xfrm>
              <a:off x="1702" y="3429"/>
              <a:ext cx="3497" cy="500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3954" y="0"/>
                </a:cxn>
                <a:cxn ang="0">
                  <a:pos x="4356" y="622"/>
                </a:cxn>
                <a:cxn ang="0">
                  <a:pos x="0" y="622"/>
                </a:cxn>
                <a:cxn ang="0">
                  <a:pos x="383" y="0"/>
                </a:cxn>
              </a:cxnLst>
              <a:rect l="0" t="0" r="r" b="b"/>
              <a:pathLst>
                <a:path w="4357" h="623">
                  <a:moveTo>
                    <a:pt x="383" y="0"/>
                  </a:moveTo>
                  <a:lnTo>
                    <a:pt x="3954" y="0"/>
                  </a:lnTo>
                  <a:lnTo>
                    <a:pt x="4356" y="622"/>
                  </a:lnTo>
                  <a:lnTo>
                    <a:pt x="0" y="622"/>
                  </a:lnTo>
                  <a:lnTo>
                    <a:pt x="383" y="0"/>
                  </a:lnTo>
                </a:path>
              </a:pathLst>
            </a:custGeom>
            <a:gradFill rotWithShape="0">
              <a:gsLst>
                <a:gs pos="0">
                  <a:srgbClr val="6666FF">
                    <a:gamma/>
                    <a:tint val="66667"/>
                    <a:invGamma/>
                  </a:srgbClr>
                </a:gs>
                <a:gs pos="100000">
                  <a:srgbClr val="6666FF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3849688" y="4092575"/>
            <a:ext cx="4179887" cy="1181100"/>
            <a:chOff x="2069" y="2572"/>
            <a:chExt cx="3054" cy="784"/>
          </a:xfrm>
        </p:grpSpPr>
        <p:sp>
          <p:nvSpPr>
            <p:cNvPr id="38955" name="Freeform 43"/>
            <p:cNvSpPr>
              <a:spLocks/>
            </p:cNvSpPr>
            <p:nvPr/>
          </p:nvSpPr>
          <p:spPr bwMode="gray">
            <a:xfrm>
              <a:off x="4522" y="2572"/>
              <a:ext cx="601" cy="784"/>
            </a:xfrm>
            <a:custGeom>
              <a:avLst/>
              <a:gdLst/>
              <a:ahLst/>
              <a:cxnLst>
                <a:cxn ang="0">
                  <a:pos x="382" y="976"/>
                </a:cxn>
                <a:cxn ang="0">
                  <a:pos x="0" y="342"/>
                </a:cxn>
                <a:cxn ang="0">
                  <a:pos x="280" y="0"/>
                </a:cxn>
                <a:cxn ang="0">
                  <a:pos x="748" y="538"/>
                </a:cxn>
                <a:cxn ang="0">
                  <a:pos x="382" y="976"/>
                </a:cxn>
              </a:cxnLst>
              <a:rect l="0" t="0" r="r" b="b"/>
              <a:pathLst>
                <a:path w="749" h="977">
                  <a:moveTo>
                    <a:pt x="382" y="976"/>
                  </a:moveTo>
                  <a:lnTo>
                    <a:pt x="0" y="342"/>
                  </a:lnTo>
                  <a:lnTo>
                    <a:pt x="280" y="0"/>
                  </a:lnTo>
                  <a:lnTo>
                    <a:pt x="748" y="538"/>
                  </a:lnTo>
                  <a:lnTo>
                    <a:pt x="382" y="976"/>
                  </a:lnTo>
                </a:path>
              </a:pathLst>
            </a:custGeom>
            <a:gradFill rotWithShape="0">
              <a:gsLst>
                <a:gs pos="0">
                  <a:srgbClr val="00CC99">
                    <a:gamma/>
                    <a:shade val="72941"/>
                    <a:invGamma/>
                  </a:srgbClr>
                </a:gs>
                <a:gs pos="100000">
                  <a:srgbClr val="00CC99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56" name="Freeform 44"/>
            <p:cNvSpPr>
              <a:spLocks/>
            </p:cNvSpPr>
            <p:nvPr/>
          </p:nvSpPr>
          <p:spPr bwMode="gray">
            <a:xfrm>
              <a:off x="2370" y="2572"/>
              <a:ext cx="2380" cy="276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2684" y="343"/>
                </a:cxn>
                <a:cxn ang="0">
                  <a:pos x="2963" y="0"/>
                </a:cxn>
                <a:cxn ang="0">
                  <a:pos x="531" y="1"/>
                </a:cxn>
                <a:cxn ang="0">
                  <a:pos x="0" y="343"/>
                </a:cxn>
              </a:cxnLst>
              <a:rect l="0" t="0" r="r" b="b"/>
              <a:pathLst>
                <a:path w="2964" h="344">
                  <a:moveTo>
                    <a:pt x="0" y="343"/>
                  </a:moveTo>
                  <a:lnTo>
                    <a:pt x="2684" y="343"/>
                  </a:lnTo>
                  <a:lnTo>
                    <a:pt x="2963" y="0"/>
                  </a:lnTo>
                  <a:lnTo>
                    <a:pt x="531" y="1"/>
                  </a:lnTo>
                  <a:lnTo>
                    <a:pt x="0" y="343"/>
                  </a:lnTo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00CC99">
                    <a:gamma/>
                    <a:shade val="44314"/>
                    <a:invGamma/>
                  </a:srgbClr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57" name="Freeform 45"/>
            <p:cNvSpPr>
              <a:spLocks/>
            </p:cNvSpPr>
            <p:nvPr/>
          </p:nvSpPr>
          <p:spPr bwMode="gray">
            <a:xfrm>
              <a:off x="2069" y="2847"/>
              <a:ext cx="2763" cy="509"/>
            </a:xfrm>
            <a:custGeom>
              <a:avLst/>
              <a:gdLst/>
              <a:ahLst/>
              <a:cxnLst>
                <a:cxn ang="0">
                  <a:pos x="0" y="633"/>
                </a:cxn>
                <a:cxn ang="0">
                  <a:pos x="3442" y="633"/>
                </a:cxn>
                <a:cxn ang="0">
                  <a:pos x="3060" y="0"/>
                </a:cxn>
                <a:cxn ang="0">
                  <a:pos x="377" y="0"/>
                </a:cxn>
                <a:cxn ang="0">
                  <a:pos x="0" y="633"/>
                </a:cxn>
              </a:cxnLst>
              <a:rect l="0" t="0" r="r" b="b"/>
              <a:pathLst>
                <a:path w="3443" h="634">
                  <a:moveTo>
                    <a:pt x="0" y="633"/>
                  </a:moveTo>
                  <a:lnTo>
                    <a:pt x="3442" y="633"/>
                  </a:lnTo>
                  <a:lnTo>
                    <a:pt x="3060" y="0"/>
                  </a:lnTo>
                  <a:lnTo>
                    <a:pt x="377" y="0"/>
                  </a:lnTo>
                  <a:lnTo>
                    <a:pt x="0" y="633"/>
                  </a:lnTo>
                </a:path>
              </a:pathLst>
            </a:custGeom>
            <a:gradFill rotWithShape="0">
              <a:gsLst>
                <a:gs pos="0">
                  <a:srgbClr val="00CC99">
                    <a:gamma/>
                    <a:tint val="47451"/>
                    <a:invGamma/>
                  </a:srgbClr>
                </a:gs>
                <a:gs pos="100000">
                  <a:srgbClr val="00CC99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4283968" y="3356992"/>
            <a:ext cx="3108325" cy="1027112"/>
            <a:chOff x="2422" y="2087"/>
            <a:chExt cx="2271" cy="681"/>
          </a:xfrm>
        </p:grpSpPr>
        <p:sp>
          <p:nvSpPr>
            <p:cNvPr id="38958" name="Freeform 46"/>
            <p:cNvSpPr>
              <a:spLocks/>
            </p:cNvSpPr>
            <p:nvPr/>
          </p:nvSpPr>
          <p:spPr bwMode="gray">
            <a:xfrm>
              <a:off x="4167" y="2087"/>
              <a:ext cx="526" cy="681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387" y="848"/>
                </a:cxn>
                <a:cxn ang="0">
                  <a:pos x="654" y="531"/>
                </a:cxn>
                <a:cxn ang="0">
                  <a:pos x="188" y="0"/>
                </a:cxn>
                <a:cxn ang="0">
                  <a:pos x="0" y="230"/>
                </a:cxn>
              </a:cxnLst>
              <a:rect l="0" t="0" r="r" b="b"/>
              <a:pathLst>
                <a:path w="655" h="849">
                  <a:moveTo>
                    <a:pt x="0" y="230"/>
                  </a:moveTo>
                  <a:lnTo>
                    <a:pt x="387" y="848"/>
                  </a:lnTo>
                  <a:lnTo>
                    <a:pt x="654" y="531"/>
                  </a:lnTo>
                  <a:lnTo>
                    <a:pt x="188" y="0"/>
                  </a:lnTo>
                  <a:lnTo>
                    <a:pt x="0" y="230"/>
                  </a:lnTo>
                </a:path>
              </a:pathLst>
            </a:custGeom>
            <a:gradFill rotWithShape="1">
              <a:gsLst>
                <a:gs pos="0">
                  <a:srgbClr val="F4A70C">
                    <a:gamma/>
                    <a:shade val="72941"/>
                    <a:invGamma/>
                  </a:srgbClr>
                </a:gs>
                <a:gs pos="100000">
                  <a:srgbClr val="F4A70C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59" name="Freeform 47"/>
            <p:cNvSpPr>
              <a:spLocks/>
            </p:cNvSpPr>
            <p:nvPr/>
          </p:nvSpPr>
          <p:spPr bwMode="gray">
            <a:xfrm>
              <a:off x="2728" y="2087"/>
              <a:ext cx="1589" cy="184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1791" y="228"/>
                </a:cxn>
                <a:cxn ang="0">
                  <a:pos x="1979" y="0"/>
                </a:cxn>
                <a:cxn ang="0">
                  <a:pos x="500" y="0"/>
                </a:cxn>
                <a:cxn ang="0">
                  <a:pos x="0" y="228"/>
                </a:cxn>
              </a:cxnLst>
              <a:rect l="0" t="0" r="r" b="b"/>
              <a:pathLst>
                <a:path w="1980" h="229">
                  <a:moveTo>
                    <a:pt x="0" y="228"/>
                  </a:moveTo>
                  <a:lnTo>
                    <a:pt x="1791" y="228"/>
                  </a:lnTo>
                  <a:lnTo>
                    <a:pt x="1979" y="0"/>
                  </a:lnTo>
                  <a:lnTo>
                    <a:pt x="500" y="0"/>
                  </a:lnTo>
                  <a:lnTo>
                    <a:pt x="0" y="228"/>
                  </a:lnTo>
                </a:path>
              </a:pathLst>
            </a:custGeom>
            <a:gradFill rotWithShape="0">
              <a:gsLst>
                <a:gs pos="0">
                  <a:srgbClr val="F4A70C"/>
                </a:gs>
                <a:gs pos="100000">
                  <a:srgbClr val="F4A70C">
                    <a:gamma/>
                    <a:shade val="47451"/>
                    <a:invGamma/>
                  </a:srgbClr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60" name="Freeform 48"/>
            <p:cNvSpPr>
              <a:spLocks/>
            </p:cNvSpPr>
            <p:nvPr/>
          </p:nvSpPr>
          <p:spPr bwMode="gray">
            <a:xfrm>
              <a:off x="2422" y="2270"/>
              <a:ext cx="2056" cy="498"/>
            </a:xfrm>
            <a:custGeom>
              <a:avLst/>
              <a:gdLst/>
              <a:ahLst/>
              <a:cxnLst>
                <a:cxn ang="0">
                  <a:pos x="0" y="620"/>
                </a:cxn>
                <a:cxn ang="0">
                  <a:pos x="2560" y="620"/>
                </a:cxn>
                <a:cxn ang="0">
                  <a:pos x="2172" y="0"/>
                </a:cxn>
                <a:cxn ang="0">
                  <a:pos x="382" y="0"/>
                </a:cxn>
                <a:cxn ang="0">
                  <a:pos x="0" y="620"/>
                </a:cxn>
              </a:cxnLst>
              <a:rect l="0" t="0" r="r" b="b"/>
              <a:pathLst>
                <a:path w="2561" h="621">
                  <a:moveTo>
                    <a:pt x="0" y="620"/>
                  </a:moveTo>
                  <a:lnTo>
                    <a:pt x="2560" y="620"/>
                  </a:lnTo>
                  <a:lnTo>
                    <a:pt x="2172" y="0"/>
                  </a:lnTo>
                  <a:lnTo>
                    <a:pt x="382" y="0"/>
                  </a:lnTo>
                  <a:lnTo>
                    <a:pt x="0" y="620"/>
                  </a:lnTo>
                </a:path>
              </a:pathLst>
            </a:custGeom>
            <a:gradFill rotWithShape="0">
              <a:gsLst>
                <a:gs pos="0">
                  <a:srgbClr val="F4A70C">
                    <a:gamma/>
                    <a:tint val="47451"/>
                    <a:invGamma/>
                  </a:srgbClr>
                </a:gs>
                <a:gs pos="100000">
                  <a:srgbClr val="F4A70C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4845050" y="2525713"/>
            <a:ext cx="2025650" cy="893762"/>
            <a:chOff x="2780" y="1595"/>
            <a:chExt cx="1481" cy="593"/>
          </a:xfrm>
        </p:grpSpPr>
        <p:sp>
          <p:nvSpPr>
            <p:cNvPr id="38961" name="Freeform 49"/>
            <p:cNvSpPr>
              <a:spLocks/>
            </p:cNvSpPr>
            <p:nvPr/>
          </p:nvSpPr>
          <p:spPr bwMode="gray">
            <a:xfrm>
              <a:off x="3808" y="1595"/>
              <a:ext cx="453" cy="593"/>
            </a:xfrm>
            <a:custGeom>
              <a:avLst/>
              <a:gdLst/>
              <a:ahLst/>
              <a:cxnLst>
                <a:cxn ang="0">
                  <a:pos x="385" y="737"/>
                </a:cxn>
                <a:cxn ang="0">
                  <a:pos x="563" y="527"/>
                </a:cxn>
                <a:cxn ang="0">
                  <a:pos x="97" y="0"/>
                </a:cxn>
                <a:cxn ang="0">
                  <a:pos x="0" y="111"/>
                </a:cxn>
                <a:cxn ang="0">
                  <a:pos x="385" y="737"/>
                </a:cxn>
              </a:cxnLst>
              <a:rect l="0" t="0" r="r" b="b"/>
              <a:pathLst>
                <a:path w="564" h="738">
                  <a:moveTo>
                    <a:pt x="385" y="737"/>
                  </a:moveTo>
                  <a:lnTo>
                    <a:pt x="563" y="527"/>
                  </a:lnTo>
                  <a:lnTo>
                    <a:pt x="97" y="0"/>
                  </a:lnTo>
                  <a:lnTo>
                    <a:pt x="0" y="111"/>
                  </a:lnTo>
                  <a:lnTo>
                    <a:pt x="385" y="737"/>
                  </a:lnTo>
                </a:path>
              </a:pathLst>
            </a:custGeom>
            <a:gradFill rotWithShape="0">
              <a:gsLst>
                <a:gs pos="0">
                  <a:srgbClr val="C247FF">
                    <a:gamma/>
                    <a:shade val="79216"/>
                    <a:invGamma/>
                  </a:srgbClr>
                </a:gs>
                <a:gs pos="100000">
                  <a:srgbClr val="C247FF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62" name="Freeform 50"/>
            <p:cNvSpPr>
              <a:spLocks/>
            </p:cNvSpPr>
            <p:nvPr/>
          </p:nvSpPr>
          <p:spPr bwMode="gray">
            <a:xfrm>
              <a:off x="3092" y="1595"/>
              <a:ext cx="793" cy="89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889" y="109"/>
                </a:cxn>
                <a:cxn ang="0">
                  <a:pos x="986" y="0"/>
                </a:cxn>
                <a:cxn ang="0">
                  <a:pos x="308" y="0"/>
                </a:cxn>
                <a:cxn ang="0">
                  <a:pos x="0" y="109"/>
                </a:cxn>
              </a:cxnLst>
              <a:rect l="0" t="0" r="r" b="b"/>
              <a:pathLst>
                <a:path w="987" h="110">
                  <a:moveTo>
                    <a:pt x="0" y="109"/>
                  </a:moveTo>
                  <a:lnTo>
                    <a:pt x="889" y="109"/>
                  </a:lnTo>
                  <a:lnTo>
                    <a:pt x="986" y="0"/>
                  </a:lnTo>
                  <a:lnTo>
                    <a:pt x="308" y="0"/>
                  </a:lnTo>
                  <a:lnTo>
                    <a:pt x="0" y="109"/>
                  </a:lnTo>
                </a:path>
              </a:pathLst>
            </a:custGeom>
            <a:gradFill rotWithShape="0">
              <a:gsLst>
                <a:gs pos="0">
                  <a:srgbClr val="C247FF"/>
                </a:gs>
                <a:gs pos="100000">
                  <a:srgbClr val="C247FF">
                    <a:gamma/>
                    <a:shade val="50980"/>
                    <a:invGamma/>
                  </a:srgbClr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63" name="Freeform 51"/>
            <p:cNvSpPr>
              <a:spLocks/>
            </p:cNvSpPr>
            <p:nvPr/>
          </p:nvSpPr>
          <p:spPr bwMode="gray">
            <a:xfrm>
              <a:off x="2780" y="1683"/>
              <a:ext cx="1339" cy="505"/>
            </a:xfrm>
            <a:custGeom>
              <a:avLst/>
              <a:gdLst/>
              <a:ahLst/>
              <a:cxnLst>
                <a:cxn ang="0">
                  <a:pos x="0" y="628"/>
                </a:cxn>
                <a:cxn ang="0">
                  <a:pos x="1668" y="628"/>
                </a:cxn>
                <a:cxn ang="0">
                  <a:pos x="1281" y="0"/>
                </a:cxn>
                <a:cxn ang="0">
                  <a:pos x="388" y="0"/>
                </a:cxn>
                <a:cxn ang="0">
                  <a:pos x="0" y="628"/>
                </a:cxn>
              </a:cxnLst>
              <a:rect l="0" t="0" r="r" b="b"/>
              <a:pathLst>
                <a:path w="1669" h="629">
                  <a:moveTo>
                    <a:pt x="0" y="628"/>
                  </a:moveTo>
                  <a:lnTo>
                    <a:pt x="1668" y="628"/>
                  </a:lnTo>
                  <a:lnTo>
                    <a:pt x="1281" y="0"/>
                  </a:lnTo>
                  <a:lnTo>
                    <a:pt x="388" y="0"/>
                  </a:lnTo>
                  <a:lnTo>
                    <a:pt x="0" y="628"/>
                  </a:lnTo>
                </a:path>
              </a:pathLst>
            </a:custGeom>
            <a:gradFill rotWithShape="0">
              <a:gsLst>
                <a:gs pos="0">
                  <a:srgbClr val="C247FF">
                    <a:gamma/>
                    <a:tint val="50196"/>
                    <a:invGamma/>
                  </a:srgbClr>
                </a:gs>
                <a:gs pos="100000">
                  <a:srgbClr val="C247FF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5341938" y="1738313"/>
            <a:ext cx="949325" cy="757237"/>
            <a:chOff x="3136" y="1104"/>
            <a:chExt cx="693" cy="502"/>
          </a:xfrm>
        </p:grpSpPr>
        <p:sp>
          <p:nvSpPr>
            <p:cNvPr id="38964" name="Freeform 52"/>
            <p:cNvSpPr>
              <a:spLocks/>
            </p:cNvSpPr>
            <p:nvPr/>
          </p:nvSpPr>
          <p:spPr bwMode="gray">
            <a:xfrm>
              <a:off x="3446" y="1104"/>
              <a:ext cx="383" cy="502"/>
            </a:xfrm>
            <a:custGeom>
              <a:avLst/>
              <a:gdLst/>
              <a:ahLst/>
              <a:cxnLst>
                <a:cxn ang="0">
                  <a:pos x="387" y="624"/>
                </a:cxn>
                <a:cxn ang="0">
                  <a:pos x="476" y="527"/>
                </a:cxn>
                <a:cxn ang="0">
                  <a:pos x="0" y="0"/>
                </a:cxn>
                <a:cxn ang="0">
                  <a:pos x="387" y="624"/>
                </a:cxn>
              </a:cxnLst>
              <a:rect l="0" t="0" r="r" b="b"/>
              <a:pathLst>
                <a:path w="477" h="625">
                  <a:moveTo>
                    <a:pt x="387" y="624"/>
                  </a:moveTo>
                  <a:lnTo>
                    <a:pt x="476" y="527"/>
                  </a:lnTo>
                  <a:lnTo>
                    <a:pt x="0" y="0"/>
                  </a:lnTo>
                  <a:lnTo>
                    <a:pt x="387" y="624"/>
                  </a:lnTo>
                </a:path>
              </a:pathLst>
            </a:custGeom>
            <a:gradFill rotWithShape="0">
              <a:gsLst>
                <a:gs pos="0">
                  <a:srgbClr val="0066FF">
                    <a:gamma/>
                    <a:shade val="79216"/>
                    <a:invGamma/>
                  </a:srgbClr>
                </a:gs>
                <a:gs pos="100000">
                  <a:srgbClr val="0066FF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65" name="Freeform 53"/>
            <p:cNvSpPr>
              <a:spLocks/>
            </p:cNvSpPr>
            <p:nvPr/>
          </p:nvSpPr>
          <p:spPr bwMode="gray">
            <a:xfrm>
              <a:off x="3136" y="1104"/>
              <a:ext cx="621" cy="502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772" y="624"/>
                </a:cxn>
                <a:cxn ang="0">
                  <a:pos x="387" y="0"/>
                </a:cxn>
                <a:cxn ang="0">
                  <a:pos x="0" y="624"/>
                </a:cxn>
              </a:cxnLst>
              <a:rect l="0" t="0" r="r" b="b"/>
              <a:pathLst>
                <a:path w="773" h="625">
                  <a:moveTo>
                    <a:pt x="0" y="624"/>
                  </a:moveTo>
                  <a:lnTo>
                    <a:pt x="772" y="624"/>
                  </a:lnTo>
                  <a:lnTo>
                    <a:pt x="387" y="0"/>
                  </a:lnTo>
                  <a:lnTo>
                    <a:pt x="0" y="624"/>
                  </a:lnTo>
                </a:path>
              </a:pathLst>
            </a:custGeom>
            <a:gradFill rotWithShape="0">
              <a:gsLst>
                <a:gs pos="0">
                  <a:srgbClr val="0066FF">
                    <a:gamma/>
                    <a:tint val="38039"/>
                    <a:invGamma/>
                  </a:srgbClr>
                </a:gs>
                <a:gs pos="100000">
                  <a:srgbClr val="0066FF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295400" y="1828800"/>
            <a:ext cx="4419600" cy="4329113"/>
            <a:chOff x="624" y="1104"/>
            <a:chExt cx="2393" cy="2823"/>
          </a:xfrm>
        </p:grpSpPr>
        <p:sp>
          <p:nvSpPr>
            <p:cNvPr id="38966" name="Line 54"/>
            <p:cNvSpPr>
              <a:spLocks noChangeShapeType="1"/>
            </p:cNvSpPr>
            <p:nvPr/>
          </p:nvSpPr>
          <p:spPr bwMode="black">
            <a:xfrm flipH="1">
              <a:off x="624" y="3926"/>
              <a:ext cx="10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67" name="Line 55"/>
            <p:cNvSpPr>
              <a:spLocks noChangeShapeType="1"/>
            </p:cNvSpPr>
            <p:nvPr/>
          </p:nvSpPr>
          <p:spPr bwMode="black">
            <a:xfrm flipH="1">
              <a:off x="624" y="3357"/>
              <a:ext cx="136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68" name="Line 56"/>
            <p:cNvSpPr>
              <a:spLocks noChangeShapeType="1"/>
            </p:cNvSpPr>
            <p:nvPr/>
          </p:nvSpPr>
          <p:spPr bwMode="black">
            <a:xfrm flipH="1">
              <a:off x="624" y="2767"/>
              <a:ext cx="160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69" name="Line 57"/>
            <p:cNvSpPr>
              <a:spLocks noChangeShapeType="1"/>
            </p:cNvSpPr>
            <p:nvPr/>
          </p:nvSpPr>
          <p:spPr bwMode="black">
            <a:xfrm flipH="1">
              <a:off x="624" y="2187"/>
              <a:ext cx="18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70" name="Line 58"/>
            <p:cNvSpPr>
              <a:spLocks noChangeShapeType="1"/>
            </p:cNvSpPr>
            <p:nvPr/>
          </p:nvSpPr>
          <p:spPr bwMode="black">
            <a:xfrm flipH="1">
              <a:off x="624" y="1603"/>
              <a:ext cx="2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71" name="Line 59"/>
            <p:cNvSpPr>
              <a:spLocks noChangeShapeType="1"/>
            </p:cNvSpPr>
            <p:nvPr/>
          </p:nvSpPr>
          <p:spPr bwMode="black">
            <a:xfrm flipH="1">
              <a:off x="624" y="1104"/>
              <a:ext cx="239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8972" name="Line 60"/>
          <p:cNvSpPr>
            <a:spLocks noChangeShapeType="1"/>
          </p:cNvSpPr>
          <p:nvPr/>
        </p:nvSpPr>
        <p:spPr bwMode="black">
          <a:xfrm>
            <a:off x="1582738" y="1716088"/>
            <a:ext cx="1587" cy="752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73" name="Line 61"/>
          <p:cNvSpPr>
            <a:spLocks noChangeShapeType="1"/>
          </p:cNvSpPr>
          <p:nvPr/>
        </p:nvSpPr>
        <p:spPr bwMode="black">
          <a:xfrm>
            <a:off x="1582738" y="2516188"/>
            <a:ext cx="1587" cy="887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74" name="Line 62"/>
          <p:cNvSpPr>
            <a:spLocks noChangeShapeType="1"/>
          </p:cNvSpPr>
          <p:nvPr/>
        </p:nvSpPr>
        <p:spPr bwMode="black">
          <a:xfrm>
            <a:off x="1582738" y="3451225"/>
            <a:ext cx="1587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75" name="Line 63"/>
          <p:cNvSpPr>
            <a:spLocks noChangeShapeType="1"/>
          </p:cNvSpPr>
          <p:nvPr/>
        </p:nvSpPr>
        <p:spPr bwMode="black">
          <a:xfrm>
            <a:off x="1582738" y="4387850"/>
            <a:ext cx="1587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76" name="Line 64"/>
          <p:cNvSpPr>
            <a:spLocks noChangeShapeType="1"/>
          </p:cNvSpPr>
          <p:nvPr/>
        </p:nvSpPr>
        <p:spPr bwMode="black">
          <a:xfrm>
            <a:off x="1582738" y="5319713"/>
            <a:ext cx="1587" cy="820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77" name="Text Box 65"/>
          <p:cNvSpPr txBox="1">
            <a:spLocks noChangeArrowheads="1"/>
          </p:cNvSpPr>
          <p:nvPr/>
        </p:nvSpPr>
        <p:spPr bwMode="black">
          <a:xfrm>
            <a:off x="1589088" y="1912938"/>
            <a:ext cx="1648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b="1" dirty="0" smtClean="0">
                <a:latin typeface="Verdana" pitchFamily="34" charset="0"/>
              </a:rPr>
              <a:t>Этап решения</a:t>
            </a:r>
          </a:p>
          <a:p>
            <a:pPr algn="ctr" eaLnBrk="0" hangingPunct="0"/>
            <a:r>
              <a:rPr lang="ru-RU" sz="1400" b="1" dirty="0" smtClean="0">
                <a:latin typeface="Verdana" pitchFamily="34" charset="0"/>
              </a:rPr>
              <a:t> проблемы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38978" name="Text Box 66"/>
          <p:cNvSpPr txBox="1">
            <a:spLocks noChangeArrowheads="1"/>
          </p:cNvSpPr>
          <p:nvPr/>
        </p:nvSpPr>
        <p:spPr bwMode="black">
          <a:xfrm>
            <a:off x="1589088" y="2827338"/>
            <a:ext cx="17604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>
                <a:latin typeface="Verdana" pitchFamily="34" charset="0"/>
              </a:rPr>
              <a:t>Рефлексивный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38979" name="Text Box 67"/>
          <p:cNvSpPr txBox="1">
            <a:spLocks noChangeArrowheads="1"/>
          </p:cNvSpPr>
          <p:nvPr/>
        </p:nvSpPr>
        <p:spPr bwMode="black">
          <a:xfrm>
            <a:off x="1589088" y="3741738"/>
            <a:ext cx="16562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>
                <a:latin typeface="Verdana" pitchFamily="34" charset="0"/>
              </a:rPr>
              <a:t>Практический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38980" name="Text Box 68"/>
          <p:cNvSpPr txBox="1">
            <a:spLocks noChangeArrowheads="1"/>
          </p:cNvSpPr>
          <p:nvPr/>
        </p:nvSpPr>
        <p:spPr bwMode="black">
          <a:xfrm>
            <a:off x="1589088" y="4656138"/>
            <a:ext cx="18966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>
                <a:latin typeface="Verdana" pitchFamily="34" charset="0"/>
              </a:rPr>
              <a:t>Теоретический</a:t>
            </a:r>
          </a:p>
          <a:p>
            <a:pPr eaLnBrk="0" hangingPunct="0"/>
            <a:r>
              <a:rPr lang="ru-RU" sz="1400" b="1" dirty="0" smtClean="0">
                <a:latin typeface="Verdana" pitchFamily="34" charset="0"/>
              </a:rPr>
              <a:t>Эмоциональный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38981" name="Text Box 69"/>
          <p:cNvSpPr txBox="1">
            <a:spLocks noChangeArrowheads="1"/>
          </p:cNvSpPr>
          <p:nvPr/>
        </p:nvSpPr>
        <p:spPr bwMode="black">
          <a:xfrm>
            <a:off x="1589088" y="5570538"/>
            <a:ext cx="20473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Проблемный этап</a:t>
            </a:r>
          </a:p>
          <a:p>
            <a:pPr eaLnBrk="0" hangingPunct="0"/>
            <a:endParaRPr lang="en-US" sz="1400" dirty="0">
              <a:latin typeface="Verdana" pitchFamily="34" charset="0"/>
            </a:endParaRPr>
          </a:p>
        </p:txBody>
      </p:sp>
      <p:sp>
        <p:nvSpPr>
          <p:cNvPr id="38982" name="Text Box 70"/>
          <p:cNvSpPr txBox="1">
            <a:spLocks noChangeArrowheads="1"/>
          </p:cNvSpPr>
          <p:nvPr/>
        </p:nvSpPr>
        <p:spPr bwMode="gray">
          <a:xfrm>
            <a:off x="4572000" y="1556792"/>
            <a:ext cx="2681783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/>
              <a:t>Распространение ценностной </a:t>
            </a:r>
          </a:p>
          <a:p>
            <a:pPr algn="ctr" eaLnBrk="0" hangingPunct="0"/>
            <a:r>
              <a:rPr lang="ru-RU" sz="1600" b="1" dirty="0" smtClean="0"/>
              <a:t>ориентации на деятельность</a:t>
            </a:r>
            <a:endParaRPr lang="en-US" sz="1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83" name="Text Box 71"/>
          <p:cNvSpPr txBox="1">
            <a:spLocks noChangeArrowheads="1"/>
          </p:cNvSpPr>
          <p:nvPr/>
        </p:nvSpPr>
        <p:spPr bwMode="gray">
          <a:xfrm>
            <a:off x="4427984" y="2780928"/>
            <a:ext cx="268746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b="1" dirty="0" smtClean="0"/>
              <a:t>Организация </a:t>
            </a:r>
          </a:p>
          <a:p>
            <a:pPr algn="ctr" eaLnBrk="0" hangingPunct="0"/>
            <a:r>
              <a:rPr lang="ru-RU" sz="1600" b="1" dirty="0" smtClean="0"/>
              <a:t>ценностных ориентаций</a:t>
            </a:r>
            <a:endParaRPr lang="en-US" sz="1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84" name="Text Box 72"/>
          <p:cNvSpPr txBox="1">
            <a:spLocks noChangeArrowheads="1"/>
          </p:cNvSpPr>
          <p:nvPr/>
        </p:nvSpPr>
        <p:spPr bwMode="gray">
          <a:xfrm>
            <a:off x="3922646" y="3789040"/>
            <a:ext cx="371646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Усвоение ценностной </a:t>
            </a:r>
          </a:p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ориентации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85" name="Text Box 73"/>
          <p:cNvSpPr txBox="1">
            <a:spLocks noChangeArrowheads="1"/>
          </p:cNvSpPr>
          <p:nvPr/>
        </p:nvSpPr>
        <p:spPr bwMode="gray">
          <a:xfrm>
            <a:off x="4577281" y="4779963"/>
            <a:ext cx="240719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b="1" dirty="0" smtClean="0"/>
              <a:t>Реагирование, отклик</a:t>
            </a:r>
            <a:endParaRPr lang="en-US" sz="1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20072" y="5589240"/>
            <a:ext cx="1560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Восприятие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Структура воспитательного практикума: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gray">
          <a:xfrm>
            <a:off x="395288" y="1981200"/>
            <a:ext cx="3127375" cy="4079875"/>
          </a:xfrm>
          <a:prstGeom prst="rightArrow">
            <a:avLst>
              <a:gd name="adj1" fmla="val 62806"/>
              <a:gd name="adj2" fmla="val 32949"/>
            </a:avLst>
          </a:prstGeom>
          <a:solidFill>
            <a:schemeClr val="accent1">
              <a:lumMod val="40000"/>
              <a:lumOff val="60000"/>
            </a:schemeClr>
          </a:solidFill>
          <a:ln w="19050" cap="rnd" algn="ctr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black">
          <a:xfrm>
            <a:off x="395288" y="3068638"/>
            <a:ext cx="2879725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 eaLnBrk="0" hangingPunct="0">
              <a:buFont typeface="Wingdings" pitchFamily="2" charset="2"/>
              <a:buNone/>
            </a:pPr>
            <a:r>
              <a:rPr lang="en-US" sz="1400" b="1" dirty="0">
                <a:solidFill>
                  <a:schemeClr val="tx2"/>
                </a:solidFill>
              </a:rPr>
              <a:t> 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 marL="120650" indent="-120650" algn="ctr" eaLnBrk="0" hangingPunct="0"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Этапы</a:t>
            </a:r>
          </a:p>
          <a:p>
            <a:pPr marL="120650" indent="-120650" algn="ctr" eaLnBrk="0" hangingPunct="0"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воспитательного </a:t>
            </a:r>
          </a:p>
          <a:p>
            <a:pPr marL="120650" indent="-120650" algn="ctr" eaLnBrk="0" hangingPunct="0"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практикума</a:t>
            </a:r>
            <a:endParaRPr lang="en-US" sz="24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3491880" y="1196752"/>
            <a:ext cx="4856783" cy="5184577"/>
          </a:xfrm>
          <a:prstGeom prst="roundRect">
            <a:avLst>
              <a:gd name="adj" fmla="val 3481"/>
            </a:avLst>
          </a:prstGeom>
          <a:solidFill>
            <a:srgbClr val="FFFFFF"/>
          </a:solidFill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gray">
          <a:xfrm>
            <a:off x="3707905" y="2571602"/>
            <a:ext cx="241791" cy="245609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gray">
          <a:xfrm>
            <a:off x="4211638" y="4724400"/>
            <a:ext cx="396081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000" b="1" dirty="0" smtClean="0"/>
              <a:t>-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gray">
          <a:xfrm>
            <a:off x="4211639" y="3429001"/>
            <a:ext cx="367273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en-US" dirty="0"/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gray">
          <a:xfrm>
            <a:off x="4211638" y="2420938"/>
            <a:ext cx="331311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gray">
          <a:xfrm>
            <a:off x="3635896" y="1268760"/>
            <a:ext cx="2260997" cy="864096"/>
          </a:xfrm>
          <a:prstGeom prst="roundRect">
            <a:avLst>
              <a:gd name="adj" fmla="val 10889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Проблемный этап</a:t>
            </a:r>
          </a:p>
          <a:p>
            <a:endParaRPr lang="ru-RU" dirty="0"/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gray">
          <a:xfrm>
            <a:off x="6012160" y="1268760"/>
            <a:ext cx="2260997" cy="864096"/>
          </a:xfrm>
          <a:prstGeom prst="roundRect">
            <a:avLst>
              <a:gd name="adj" fmla="val 10889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dirty="0" smtClean="0"/>
              <a:t>Задача, притча, </a:t>
            </a:r>
          </a:p>
          <a:p>
            <a:r>
              <a:rPr lang="ru-RU" sz="1600" dirty="0" smtClean="0"/>
              <a:t>проблемная ситуация</a:t>
            </a:r>
          </a:p>
          <a:p>
            <a:endParaRPr lang="ru-RU" sz="1600" dirty="0"/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gray">
          <a:xfrm>
            <a:off x="3707904" y="2276872"/>
            <a:ext cx="2260997" cy="864096"/>
          </a:xfrm>
          <a:prstGeom prst="roundRect">
            <a:avLst>
              <a:gd name="adj" fmla="val 10889"/>
            </a:avLst>
          </a:prstGeom>
          <a:solidFill>
            <a:srgbClr val="FFCC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Теоретический этап</a:t>
            </a:r>
          </a:p>
          <a:p>
            <a:endParaRPr lang="ru-RU" dirty="0"/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gray">
          <a:xfrm>
            <a:off x="6012160" y="2276872"/>
            <a:ext cx="2260997" cy="864096"/>
          </a:xfrm>
          <a:prstGeom prst="roundRect">
            <a:avLst>
              <a:gd name="adj" fmla="val 10889"/>
            </a:avLst>
          </a:prstGeom>
          <a:solidFill>
            <a:srgbClr val="FFCC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Рассказ учителя</a:t>
            </a:r>
          </a:p>
          <a:p>
            <a:endParaRPr lang="ru-RU" dirty="0"/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gray">
          <a:xfrm>
            <a:off x="3707904" y="3212976"/>
            <a:ext cx="2188989" cy="720080"/>
          </a:xfrm>
          <a:prstGeom prst="roundRect">
            <a:avLst>
              <a:gd name="adj" fmla="val 10889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dirty="0" smtClean="0"/>
              <a:t>Этап эмоционального</a:t>
            </a:r>
          </a:p>
          <a:p>
            <a:r>
              <a:rPr lang="ru-RU" sz="1600" dirty="0" smtClean="0"/>
              <a:t>осмысления</a:t>
            </a:r>
          </a:p>
          <a:p>
            <a:endParaRPr lang="ru-RU" dirty="0"/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gray">
          <a:xfrm>
            <a:off x="6084168" y="3212976"/>
            <a:ext cx="2260997" cy="864096"/>
          </a:xfrm>
          <a:prstGeom prst="roundRect">
            <a:avLst>
              <a:gd name="adj" fmla="val 10889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600" dirty="0" smtClean="0">
              <a:latin typeface="+mj-lt"/>
              <a:cs typeface="Times New Roman" pitchFamily="18" charset="0"/>
            </a:endParaRPr>
          </a:p>
          <a:p>
            <a:r>
              <a:rPr lang="ru-RU" sz="1600" dirty="0" smtClean="0">
                <a:latin typeface="+mj-lt"/>
                <a:cs typeface="Times New Roman" pitchFamily="18" charset="0"/>
              </a:rPr>
              <a:t>Отрывки из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х</a:t>
            </a:r>
            <a:r>
              <a:rPr lang="ru-RU" sz="1600" dirty="0" smtClean="0">
                <a:latin typeface="+mj-lt"/>
                <a:cs typeface="Times New Roman" pitchFamily="18" charset="0"/>
              </a:rPr>
              <a:t>/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ф</a:t>
            </a:r>
            <a:r>
              <a:rPr lang="ru-RU" sz="1600" dirty="0" smtClean="0">
                <a:latin typeface="+mj-lt"/>
                <a:cs typeface="Times New Roman" pitchFamily="18" charset="0"/>
              </a:rPr>
              <a:t>, </a:t>
            </a:r>
          </a:p>
          <a:p>
            <a:r>
              <a:rPr lang="ru-RU" sz="1600" dirty="0" smtClean="0">
                <a:latin typeface="+mj-lt"/>
                <a:cs typeface="Times New Roman" pitchFamily="18" charset="0"/>
              </a:rPr>
              <a:t>Мультфильмов;</a:t>
            </a:r>
          </a:p>
          <a:p>
            <a:r>
              <a:rPr lang="ru-RU" sz="1600" dirty="0" smtClean="0">
                <a:latin typeface="+mj-lt"/>
                <a:cs typeface="Times New Roman" pitchFamily="18" charset="0"/>
              </a:rPr>
              <a:t>книг </a:t>
            </a:r>
          </a:p>
          <a:p>
            <a:endParaRPr lang="ru-RU" dirty="0"/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gray">
          <a:xfrm>
            <a:off x="3707904" y="4005064"/>
            <a:ext cx="2260997" cy="864096"/>
          </a:xfrm>
          <a:prstGeom prst="roundRect">
            <a:avLst>
              <a:gd name="adj" fmla="val 10889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Практический этап</a:t>
            </a:r>
          </a:p>
          <a:p>
            <a:endParaRPr lang="ru-RU" dirty="0"/>
          </a:p>
        </p:txBody>
      </p:sp>
      <p:sp>
        <p:nvSpPr>
          <p:cNvPr id="40" name="AutoShape 7"/>
          <p:cNvSpPr>
            <a:spLocks noChangeArrowheads="1"/>
          </p:cNvSpPr>
          <p:nvPr/>
        </p:nvSpPr>
        <p:spPr bwMode="gray">
          <a:xfrm>
            <a:off x="6084168" y="4149080"/>
            <a:ext cx="2232248" cy="648072"/>
          </a:xfrm>
          <a:prstGeom prst="roundRect">
            <a:avLst>
              <a:gd name="adj" fmla="val 10889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dirty="0" smtClean="0"/>
              <a:t>Игра, создание схемы,</a:t>
            </a:r>
          </a:p>
          <a:p>
            <a:r>
              <a:rPr lang="ru-RU" sz="1600" dirty="0" smtClean="0"/>
              <a:t> памятки, алгоритма</a:t>
            </a:r>
          </a:p>
          <a:p>
            <a:endParaRPr lang="ru-RU" dirty="0"/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gray">
          <a:xfrm>
            <a:off x="3707904" y="4941168"/>
            <a:ext cx="2260997" cy="864096"/>
          </a:xfrm>
          <a:prstGeom prst="roundRect">
            <a:avLst>
              <a:gd name="adj" fmla="val 10889"/>
            </a:avLst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Рефлексивный этап</a:t>
            </a:r>
          </a:p>
          <a:p>
            <a:endParaRPr lang="ru-RU" dirty="0"/>
          </a:p>
        </p:txBody>
      </p:sp>
      <p:sp>
        <p:nvSpPr>
          <p:cNvPr id="42" name="AutoShape 7"/>
          <p:cNvSpPr>
            <a:spLocks noChangeArrowheads="1"/>
          </p:cNvSpPr>
          <p:nvPr/>
        </p:nvSpPr>
        <p:spPr bwMode="gray">
          <a:xfrm>
            <a:off x="6156176" y="4869160"/>
            <a:ext cx="2260997" cy="864096"/>
          </a:xfrm>
          <a:prstGeom prst="roundRect">
            <a:avLst>
              <a:gd name="adj" fmla="val 10889"/>
            </a:avLst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Самодиагностика </a:t>
            </a:r>
          </a:p>
          <a:p>
            <a:r>
              <a:rPr lang="ru-RU" dirty="0" smtClean="0"/>
              <a:t>ученика</a:t>
            </a:r>
          </a:p>
          <a:p>
            <a:endParaRPr lang="ru-RU" dirty="0"/>
          </a:p>
        </p:txBody>
      </p:sp>
      <p:sp>
        <p:nvSpPr>
          <p:cNvPr id="43" name="AutoShape 7"/>
          <p:cNvSpPr>
            <a:spLocks noChangeArrowheads="1"/>
          </p:cNvSpPr>
          <p:nvPr/>
        </p:nvSpPr>
        <p:spPr bwMode="gray">
          <a:xfrm>
            <a:off x="3707904" y="5877272"/>
            <a:ext cx="2260997" cy="864096"/>
          </a:xfrm>
          <a:prstGeom prst="roundRect">
            <a:avLst>
              <a:gd name="adj" fmla="val 10889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Этап решения </a:t>
            </a:r>
          </a:p>
          <a:p>
            <a:r>
              <a:rPr lang="ru-RU" dirty="0" smtClean="0"/>
              <a:t>задачи</a:t>
            </a:r>
          </a:p>
          <a:p>
            <a:endParaRPr lang="ru-RU" dirty="0"/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gray">
          <a:xfrm>
            <a:off x="6156176" y="5805264"/>
            <a:ext cx="2260997" cy="864096"/>
          </a:xfrm>
          <a:prstGeom prst="roundRect">
            <a:avLst>
              <a:gd name="adj" fmla="val 10889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Продуктивное</a:t>
            </a:r>
          </a:p>
          <a:p>
            <a:r>
              <a:rPr lang="ru-RU" dirty="0" smtClean="0"/>
              <a:t> решение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Структура воспитательного практикума: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gray">
          <a:xfrm>
            <a:off x="395288" y="1981200"/>
            <a:ext cx="3127375" cy="4079875"/>
          </a:xfrm>
          <a:prstGeom prst="rightArrow">
            <a:avLst>
              <a:gd name="adj1" fmla="val 62806"/>
              <a:gd name="adj2" fmla="val 32949"/>
            </a:avLst>
          </a:prstGeom>
          <a:solidFill>
            <a:schemeClr val="accent1">
              <a:lumMod val="40000"/>
              <a:lumOff val="60000"/>
            </a:schemeClr>
          </a:solidFill>
          <a:ln w="19050" cap="rnd" algn="ctr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black">
          <a:xfrm>
            <a:off x="395288" y="3068638"/>
            <a:ext cx="2879725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 eaLnBrk="0" hangingPunct="0">
              <a:buFont typeface="Wingdings" pitchFamily="2" charset="2"/>
              <a:buNone/>
            </a:pPr>
            <a:r>
              <a:rPr lang="en-US" sz="1400" b="1" dirty="0">
                <a:solidFill>
                  <a:schemeClr val="tx2"/>
                </a:solidFill>
              </a:rPr>
              <a:t> 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 marL="120650" indent="-120650" algn="ctr" eaLnBrk="0" hangingPunct="0"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Этапы</a:t>
            </a:r>
          </a:p>
          <a:p>
            <a:pPr marL="120650" indent="-120650" algn="ctr" eaLnBrk="0" hangingPunct="0"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воспитательного </a:t>
            </a:r>
          </a:p>
          <a:p>
            <a:pPr marL="120650" indent="-120650" algn="ctr" eaLnBrk="0" hangingPunct="0"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практикума</a:t>
            </a:r>
            <a:endParaRPr lang="en-US" sz="24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3491880" y="1196752"/>
            <a:ext cx="4856783" cy="5184577"/>
          </a:xfrm>
          <a:prstGeom prst="roundRect">
            <a:avLst>
              <a:gd name="adj" fmla="val 3481"/>
            </a:avLst>
          </a:prstGeom>
          <a:solidFill>
            <a:srgbClr val="FFFFFF"/>
          </a:solidFill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gray">
          <a:xfrm>
            <a:off x="3707905" y="2571602"/>
            <a:ext cx="241791" cy="245609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gray">
          <a:xfrm>
            <a:off x="4211638" y="4724400"/>
            <a:ext cx="396081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000" b="1" dirty="0" smtClean="0"/>
              <a:t>-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gray">
          <a:xfrm>
            <a:off x="4211639" y="3429001"/>
            <a:ext cx="367273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en-US" dirty="0"/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gray">
          <a:xfrm>
            <a:off x="4211638" y="2420938"/>
            <a:ext cx="331311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gray">
          <a:xfrm>
            <a:off x="3635896" y="1268760"/>
            <a:ext cx="2260997" cy="864096"/>
          </a:xfrm>
          <a:prstGeom prst="roundRect">
            <a:avLst>
              <a:gd name="adj" fmla="val 10889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Проблемный этап</a:t>
            </a:r>
          </a:p>
          <a:p>
            <a:endParaRPr lang="ru-RU" dirty="0"/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gray">
          <a:xfrm>
            <a:off x="6012160" y="1268760"/>
            <a:ext cx="2260997" cy="864096"/>
          </a:xfrm>
          <a:prstGeom prst="roundRect">
            <a:avLst>
              <a:gd name="adj" fmla="val 10889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 smtClean="0"/>
              <a:t>10-14 мин.</a:t>
            </a:r>
            <a:endParaRPr lang="ru-RU" sz="1600" dirty="0"/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gray">
          <a:xfrm>
            <a:off x="3707904" y="2276872"/>
            <a:ext cx="2260997" cy="864096"/>
          </a:xfrm>
          <a:prstGeom prst="roundRect">
            <a:avLst>
              <a:gd name="adj" fmla="val 10889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Теоретический этап</a:t>
            </a:r>
          </a:p>
          <a:p>
            <a:endParaRPr lang="ru-RU" dirty="0"/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gray">
          <a:xfrm>
            <a:off x="6012160" y="2204864"/>
            <a:ext cx="2260997" cy="864096"/>
          </a:xfrm>
          <a:prstGeom prst="roundRect">
            <a:avLst>
              <a:gd name="adj" fmla="val 10889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6-10 мин.</a:t>
            </a:r>
            <a:endParaRPr lang="ru-RU" dirty="0"/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gray">
          <a:xfrm>
            <a:off x="3707904" y="3212976"/>
            <a:ext cx="2188989" cy="720080"/>
          </a:xfrm>
          <a:prstGeom prst="roundRect">
            <a:avLst>
              <a:gd name="adj" fmla="val 10889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dirty="0" smtClean="0"/>
              <a:t>Этап эмоционального</a:t>
            </a:r>
          </a:p>
          <a:p>
            <a:r>
              <a:rPr lang="ru-RU" sz="1600" dirty="0" smtClean="0"/>
              <a:t>осмысления</a:t>
            </a:r>
          </a:p>
          <a:p>
            <a:endParaRPr lang="ru-RU" dirty="0"/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gray">
          <a:xfrm>
            <a:off x="6084168" y="3140968"/>
            <a:ext cx="2160240" cy="648072"/>
          </a:xfrm>
          <a:prstGeom prst="roundRect">
            <a:avLst>
              <a:gd name="adj" fmla="val 10889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600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ru-RU" dirty="0" smtClean="0"/>
              <a:t>10-20 мин.</a:t>
            </a:r>
            <a:endParaRPr lang="ru-RU" dirty="0"/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gray">
          <a:xfrm>
            <a:off x="3707904" y="4005064"/>
            <a:ext cx="2260997" cy="864096"/>
          </a:xfrm>
          <a:prstGeom prst="roundRect">
            <a:avLst>
              <a:gd name="adj" fmla="val 10889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Практический этап</a:t>
            </a:r>
          </a:p>
          <a:p>
            <a:endParaRPr lang="ru-RU" dirty="0"/>
          </a:p>
        </p:txBody>
      </p:sp>
      <p:sp>
        <p:nvSpPr>
          <p:cNvPr id="40" name="AutoShape 7"/>
          <p:cNvSpPr>
            <a:spLocks noChangeArrowheads="1"/>
          </p:cNvSpPr>
          <p:nvPr/>
        </p:nvSpPr>
        <p:spPr bwMode="gray">
          <a:xfrm>
            <a:off x="6084168" y="4005064"/>
            <a:ext cx="2232248" cy="792088"/>
          </a:xfrm>
          <a:prstGeom prst="roundRect">
            <a:avLst>
              <a:gd name="adj" fmla="val 10889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10-20 мин.</a:t>
            </a:r>
            <a:endParaRPr lang="ru-RU" dirty="0"/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gray">
          <a:xfrm>
            <a:off x="3707904" y="4941168"/>
            <a:ext cx="2260997" cy="864096"/>
          </a:xfrm>
          <a:prstGeom prst="roundRect">
            <a:avLst>
              <a:gd name="adj" fmla="val 10889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Рефлексивный этап</a:t>
            </a:r>
          </a:p>
          <a:p>
            <a:endParaRPr lang="ru-RU" dirty="0"/>
          </a:p>
        </p:txBody>
      </p:sp>
      <p:sp>
        <p:nvSpPr>
          <p:cNvPr id="42" name="AutoShape 7"/>
          <p:cNvSpPr>
            <a:spLocks noChangeArrowheads="1"/>
          </p:cNvSpPr>
          <p:nvPr/>
        </p:nvSpPr>
        <p:spPr bwMode="gray">
          <a:xfrm>
            <a:off x="6156176" y="4869160"/>
            <a:ext cx="2260997" cy="864096"/>
          </a:xfrm>
          <a:prstGeom prst="roundRect">
            <a:avLst>
              <a:gd name="adj" fmla="val 10889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14-18 мин.</a:t>
            </a:r>
            <a:endParaRPr lang="ru-RU" dirty="0"/>
          </a:p>
        </p:txBody>
      </p:sp>
      <p:sp>
        <p:nvSpPr>
          <p:cNvPr id="43" name="AutoShape 7"/>
          <p:cNvSpPr>
            <a:spLocks noChangeArrowheads="1"/>
          </p:cNvSpPr>
          <p:nvPr/>
        </p:nvSpPr>
        <p:spPr bwMode="gray">
          <a:xfrm>
            <a:off x="3707904" y="5877272"/>
            <a:ext cx="2260997" cy="864096"/>
          </a:xfrm>
          <a:prstGeom prst="roundRect">
            <a:avLst>
              <a:gd name="adj" fmla="val 10889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Этап решения </a:t>
            </a:r>
          </a:p>
          <a:p>
            <a:r>
              <a:rPr lang="ru-RU" dirty="0" smtClean="0"/>
              <a:t>задачи</a:t>
            </a:r>
          </a:p>
          <a:p>
            <a:endParaRPr lang="ru-RU" dirty="0"/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gray">
          <a:xfrm>
            <a:off x="6156176" y="5805264"/>
            <a:ext cx="2260997" cy="864096"/>
          </a:xfrm>
          <a:prstGeom prst="roundRect">
            <a:avLst>
              <a:gd name="adj" fmla="val 10889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10-14 мин.</a:t>
            </a:r>
            <a:endParaRPr lang="ru-RU" dirty="0"/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3203848" y="3861048"/>
            <a:ext cx="5760640" cy="7200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gray">
          <a:xfrm>
            <a:off x="468313" y="1557338"/>
            <a:ext cx="8424862" cy="3887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755650" y="1773238"/>
            <a:ext cx="79930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 smtClean="0"/>
              <a:t>Наша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школа уже имеет опыт работы по сопровождению самоопределения ученика.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Итогом предыдущих трех лет ОЭР является инновационный продукт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«Диагностический комплекс по сопровождению самоопределения ученика»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УМК по его внедрению. Коллектив учителей-экспериментаторов считает целесообразным сохранить общее направление исследования – самоопределение ученика, но при этом сосредоточиться на создании условий для 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личностного самоопределения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ученика.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9890" name="Group 18"/>
          <p:cNvGrpSpPr>
            <a:grpSpLocks/>
          </p:cNvGrpSpPr>
          <p:nvPr/>
        </p:nvGrpSpPr>
        <p:grpSpPr bwMode="auto">
          <a:xfrm>
            <a:off x="1042988" y="1052513"/>
            <a:ext cx="4824412" cy="647700"/>
            <a:chOff x="720" y="1392"/>
            <a:chExt cx="4058" cy="480"/>
          </a:xfrm>
        </p:grpSpPr>
        <p:sp>
          <p:nvSpPr>
            <p:cNvPr id="79891" name="AutoShape 19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9892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9893" name="AutoShape 21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2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94" name="AutoShape 22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19216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1907705" y="1125538"/>
            <a:ext cx="3960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/>
              <a:t>Пояснительная записка:</a:t>
            </a:r>
            <a:endParaRPr lang="ru-RU" sz="2400" b="1" dirty="0"/>
          </a:p>
        </p:txBody>
      </p:sp>
      <p:pic>
        <p:nvPicPr>
          <p:cNvPr id="1228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132" y="1052736"/>
            <a:ext cx="93990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293096"/>
            <a:ext cx="3240360" cy="236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Краткое описание конкретных действий, событий, проведенных в рамках реализации проекта ОЭР за отчетный период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32500" lnSpcReduction="20000"/>
          </a:bodyPr>
          <a:lstStyle/>
          <a:p>
            <a:endParaRPr lang="ru-RU" sz="3400" dirty="0" smtClean="0"/>
          </a:p>
          <a:p>
            <a:endParaRPr lang="ru-RU" sz="3400" dirty="0" smtClean="0"/>
          </a:p>
          <a:p>
            <a:endParaRPr lang="ru-RU" sz="3400" dirty="0" smtClean="0"/>
          </a:p>
          <a:p>
            <a:endParaRPr lang="ru-RU" sz="3400" dirty="0" smtClean="0"/>
          </a:p>
          <a:p>
            <a:endParaRPr lang="ru-RU" sz="3400" dirty="0" smtClean="0"/>
          </a:p>
          <a:p>
            <a:endParaRPr lang="ru-RU" sz="3400" dirty="0" smtClean="0"/>
          </a:p>
          <a:p>
            <a:endParaRPr lang="ru-RU" sz="3400" dirty="0" smtClean="0"/>
          </a:p>
          <a:p>
            <a:endParaRPr lang="ru-RU" sz="3400" dirty="0" smtClean="0"/>
          </a:p>
          <a:p>
            <a:pPr>
              <a:buNone/>
            </a:pPr>
            <a:r>
              <a:rPr lang="ru-RU" sz="6200" dirty="0" smtClean="0"/>
              <a:t>1.Проведение обучающих семинаров для учителей по теме ОЭР</a:t>
            </a:r>
          </a:p>
          <a:p>
            <a:pPr>
              <a:buNone/>
            </a:pPr>
            <a:r>
              <a:rPr lang="ru-RU" sz="6200" dirty="0" smtClean="0"/>
              <a:t>2.Работа  трех ВТК (временных трудовых коллективов) в течении года</a:t>
            </a:r>
          </a:p>
          <a:p>
            <a:pPr>
              <a:buNone/>
            </a:pPr>
            <a:r>
              <a:rPr lang="ru-RU" sz="6200" b="1" dirty="0" smtClean="0">
                <a:solidFill>
                  <a:schemeClr val="accent6">
                    <a:lumMod val="75000"/>
                  </a:schemeClr>
                </a:solidFill>
              </a:rPr>
              <a:t>3.Экспертиза  практикумов магистрантами РГПУ им. А.И.Герцена</a:t>
            </a:r>
          </a:p>
          <a:p>
            <a:pPr>
              <a:buNone/>
            </a:pPr>
            <a:r>
              <a:rPr lang="ru-RU" sz="6200" dirty="0" smtClean="0"/>
              <a:t>4. Выступление с презентацией по теме ОЭР на Ярмарке инновационных идей в ИМЦ Адмиралтейского района</a:t>
            </a:r>
          </a:p>
          <a:p>
            <a:pPr>
              <a:buNone/>
            </a:pPr>
            <a:r>
              <a:rPr lang="ru-RU" sz="6200" dirty="0" smtClean="0"/>
              <a:t>5. Проведение обучающего семинара для магистрантов кафедры педагогики РГПУ им. А.И.Герцена</a:t>
            </a:r>
          </a:p>
          <a:p>
            <a:pPr>
              <a:buNone/>
            </a:pPr>
            <a:r>
              <a:rPr lang="ru-RU" sz="6200" dirty="0" smtClean="0"/>
              <a:t>6. Участие в работе сетевого проекта «Диагностическая школа» (ГРМ, 197 и 307 школы)</a:t>
            </a:r>
          </a:p>
          <a:p>
            <a:pPr>
              <a:buNone/>
            </a:pPr>
            <a:r>
              <a:rPr lang="ru-RU" sz="6200" dirty="0" smtClean="0"/>
              <a:t>7. Публикация 2 статей по теме эксперимента.</a:t>
            </a:r>
          </a:p>
          <a:p>
            <a:pPr>
              <a:buNone/>
            </a:pPr>
            <a:r>
              <a:rPr lang="ru-RU" sz="6200" dirty="0" smtClean="0"/>
              <a:t>8. Разработка оригинал-макета  и публикация учебно-методических рекомендаций для учителей </a:t>
            </a:r>
          </a:p>
          <a:p>
            <a:pPr>
              <a:buNone/>
            </a:pPr>
            <a:r>
              <a:rPr lang="ru-RU" sz="6200" dirty="0" smtClean="0"/>
              <a:t>начальной школы по организации внеурочной</a:t>
            </a:r>
          </a:p>
          <a:p>
            <a:pPr>
              <a:buNone/>
            </a:pPr>
            <a:r>
              <a:rPr lang="ru-RU" sz="6200" dirty="0" smtClean="0"/>
              <a:t> деятельности.</a:t>
            </a:r>
          </a:p>
          <a:p>
            <a:endParaRPr lang="ru-RU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301208"/>
            <a:ext cx="2376264" cy="136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Экспертиза практикумов</a:t>
            </a:r>
            <a:endParaRPr lang="ru-RU" dirty="0"/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12776"/>
            <a:ext cx="4398458" cy="510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9321">
            <a:off x="6958939" y="2687130"/>
            <a:ext cx="1846144" cy="1315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третьего этапа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Разработка рабочей тетради «Азбука воспитания» для учеников 3-4 классов.</a:t>
            </a:r>
            <a:endParaRPr lang="ru-RU" dirty="0"/>
          </a:p>
        </p:txBody>
      </p:sp>
      <p:pic>
        <p:nvPicPr>
          <p:cNvPr id="6" name="Рисунок 5" descr="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2636912"/>
            <a:ext cx="2742388" cy="381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4813"/>
            <a:ext cx="3168650" cy="1511300"/>
          </a:xfrm>
        </p:spPr>
        <p:txBody>
          <a:bodyPr/>
          <a:lstStyle/>
          <a:p>
            <a:pPr algn="ctr"/>
            <a:endParaRPr lang="ru-RU" sz="2400" b="1" i="0" dirty="0">
              <a:latin typeface="Arial" charset="0"/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gray">
          <a:xfrm>
            <a:off x="5975350" y="620713"/>
            <a:ext cx="31686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2400" b="1" dirty="0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gray">
          <a:xfrm>
            <a:off x="2771775" y="2492375"/>
            <a:ext cx="31686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7451725" y="1700213"/>
            <a:ext cx="1296988" cy="3603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708400" y="4221163"/>
            <a:ext cx="4949825" cy="2255837"/>
          </a:xfrm>
        </p:spPr>
        <p:txBody>
          <a:bodyPr/>
          <a:lstStyle/>
          <a:p>
            <a:r>
              <a:rPr lang="ru-RU"/>
              <a:t>Благодарим </a:t>
            </a:r>
            <a:br>
              <a:rPr lang="ru-RU"/>
            </a:br>
            <a:r>
              <a:rPr lang="ru-RU"/>
              <a:t>за внимание!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78343">
            <a:off x="3589666" y="2115602"/>
            <a:ext cx="1853952" cy="26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7184" name="Rectangle 1"/>
            <p:cNvSpPr>
              <a:spLocks/>
            </p:cNvSpPr>
            <p:nvPr/>
          </p:nvSpPr>
          <p:spPr bwMode="auto">
            <a:xfrm>
              <a:off x="0" y="0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E7F4CE"/>
                </a:gs>
                <a:gs pos="100000">
                  <a:srgbClr val="AAD955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185" name="Rectangle 2"/>
            <p:cNvSpPr>
              <a:spLocks/>
            </p:cNvSpPr>
            <p:nvPr/>
          </p:nvSpPr>
          <p:spPr bwMode="auto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6149" name="Freeform 5"/>
          <p:cNvSpPr>
            <a:spLocks/>
          </p:cNvSpPr>
          <p:nvPr/>
        </p:nvSpPr>
        <p:spPr bwMode="auto">
          <a:xfrm flipH="1">
            <a:off x="1619250" y="1557338"/>
            <a:ext cx="2825750" cy="25193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2147483647 w 21600"/>
              <a:gd name="T9" fmla="*/ 0 h 21600"/>
              <a:gd name="T10" fmla="*/ 0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5038" y="21600"/>
                </a:moveTo>
                <a:cubicBezTo>
                  <a:pt x="13319" y="21600"/>
                  <a:pt x="21600" y="21600"/>
                  <a:pt x="21600" y="21600"/>
                </a:cubicBezTo>
                <a:cubicBezTo>
                  <a:pt x="21600" y="21600"/>
                  <a:pt x="21567" y="14164"/>
                  <a:pt x="21550" y="6750"/>
                </a:cubicBezTo>
                <a:cubicBezTo>
                  <a:pt x="21450" y="3214"/>
                  <a:pt x="19305" y="0"/>
                  <a:pt x="15664" y="0"/>
                </a:cubicBezTo>
                <a:cubicBezTo>
                  <a:pt x="7848" y="0"/>
                  <a:pt x="50" y="0"/>
                  <a:pt x="50" y="0"/>
                </a:cubicBezTo>
                <a:cubicBezTo>
                  <a:pt x="50" y="0"/>
                  <a:pt x="17" y="7736"/>
                  <a:pt x="0" y="15493"/>
                </a:cubicBezTo>
                <a:cubicBezTo>
                  <a:pt x="0" y="19607"/>
                  <a:pt x="2394" y="21471"/>
                  <a:pt x="5038" y="21600"/>
                </a:cubicBezTo>
                <a:close/>
                <a:moveTo>
                  <a:pt x="5038" y="21600"/>
                </a:moveTo>
              </a:path>
            </a:pathLst>
          </a:custGeom>
          <a:solidFill>
            <a:srgbClr val="B26EB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4572000" y="1557338"/>
            <a:ext cx="2816225" cy="25193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2147483647 w 21600"/>
              <a:gd name="T9" fmla="*/ 0 h 21600"/>
              <a:gd name="T10" fmla="*/ 0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5038" y="21600"/>
                </a:moveTo>
                <a:cubicBezTo>
                  <a:pt x="13319" y="21600"/>
                  <a:pt x="21600" y="21600"/>
                  <a:pt x="21600" y="21600"/>
                </a:cubicBezTo>
                <a:cubicBezTo>
                  <a:pt x="21600" y="21600"/>
                  <a:pt x="21567" y="14164"/>
                  <a:pt x="21550" y="6750"/>
                </a:cubicBezTo>
                <a:cubicBezTo>
                  <a:pt x="21450" y="3214"/>
                  <a:pt x="19305" y="0"/>
                  <a:pt x="15664" y="0"/>
                </a:cubicBezTo>
                <a:cubicBezTo>
                  <a:pt x="7848" y="0"/>
                  <a:pt x="50" y="0"/>
                  <a:pt x="50" y="0"/>
                </a:cubicBezTo>
                <a:cubicBezTo>
                  <a:pt x="50" y="0"/>
                  <a:pt x="17" y="7736"/>
                  <a:pt x="0" y="15493"/>
                </a:cubicBezTo>
                <a:cubicBezTo>
                  <a:pt x="0" y="19607"/>
                  <a:pt x="2394" y="21471"/>
                  <a:pt x="5038" y="21600"/>
                </a:cubicBezTo>
                <a:close/>
                <a:moveTo>
                  <a:pt x="5038" y="21600"/>
                </a:moveTo>
              </a:path>
            </a:pathLst>
          </a:custGeom>
          <a:solidFill>
            <a:srgbClr val="C7AA6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>
            <a:off x="1619250" y="4221163"/>
            <a:ext cx="2825750" cy="24479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2147483647 w 21600"/>
              <a:gd name="T9" fmla="*/ 0 h 21600"/>
              <a:gd name="T10" fmla="*/ 0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5038" y="21600"/>
                </a:moveTo>
                <a:cubicBezTo>
                  <a:pt x="13319" y="21600"/>
                  <a:pt x="21600" y="21600"/>
                  <a:pt x="21600" y="21600"/>
                </a:cubicBezTo>
                <a:cubicBezTo>
                  <a:pt x="21600" y="21600"/>
                  <a:pt x="21567" y="14164"/>
                  <a:pt x="21550" y="6750"/>
                </a:cubicBezTo>
                <a:cubicBezTo>
                  <a:pt x="21450" y="3214"/>
                  <a:pt x="19305" y="0"/>
                  <a:pt x="15664" y="0"/>
                </a:cubicBezTo>
                <a:cubicBezTo>
                  <a:pt x="7848" y="0"/>
                  <a:pt x="50" y="0"/>
                  <a:pt x="50" y="0"/>
                </a:cubicBezTo>
                <a:cubicBezTo>
                  <a:pt x="50" y="0"/>
                  <a:pt x="17" y="7736"/>
                  <a:pt x="0" y="15493"/>
                </a:cubicBezTo>
                <a:cubicBezTo>
                  <a:pt x="0" y="19607"/>
                  <a:pt x="2394" y="21471"/>
                  <a:pt x="5038" y="21600"/>
                </a:cubicBezTo>
                <a:close/>
                <a:moveTo>
                  <a:pt x="5038" y="21600"/>
                </a:moveTo>
              </a:path>
            </a:pathLst>
          </a:custGeom>
          <a:solidFill>
            <a:srgbClr val="AAD95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 flipH="1">
            <a:off x="4572000" y="4221163"/>
            <a:ext cx="2808288" cy="24479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2147483647 w 21600"/>
              <a:gd name="T9" fmla="*/ 0 h 21600"/>
              <a:gd name="T10" fmla="*/ 0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5038" y="21600"/>
                </a:moveTo>
                <a:cubicBezTo>
                  <a:pt x="13319" y="21600"/>
                  <a:pt x="21600" y="21600"/>
                  <a:pt x="21600" y="21600"/>
                </a:cubicBezTo>
                <a:cubicBezTo>
                  <a:pt x="21600" y="21600"/>
                  <a:pt x="21567" y="14164"/>
                  <a:pt x="21550" y="6750"/>
                </a:cubicBezTo>
                <a:cubicBezTo>
                  <a:pt x="21450" y="3214"/>
                  <a:pt x="19305" y="0"/>
                  <a:pt x="15664" y="0"/>
                </a:cubicBezTo>
                <a:cubicBezTo>
                  <a:pt x="7848" y="0"/>
                  <a:pt x="50" y="0"/>
                  <a:pt x="50" y="0"/>
                </a:cubicBezTo>
                <a:cubicBezTo>
                  <a:pt x="50" y="0"/>
                  <a:pt x="17" y="7736"/>
                  <a:pt x="0" y="15493"/>
                </a:cubicBezTo>
                <a:cubicBezTo>
                  <a:pt x="0" y="19607"/>
                  <a:pt x="2394" y="21471"/>
                  <a:pt x="5038" y="21600"/>
                </a:cubicBezTo>
                <a:close/>
                <a:moveTo>
                  <a:pt x="5038" y="21600"/>
                </a:move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val 9"/>
          <p:cNvSpPr>
            <a:spLocks/>
          </p:cNvSpPr>
          <p:nvPr/>
        </p:nvSpPr>
        <p:spPr bwMode="auto">
          <a:xfrm>
            <a:off x="2627313" y="2349500"/>
            <a:ext cx="3816350" cy="3600450"/>
          </a:xfrm>
          <a:prstGeom prst="ellipse">
            <a:avLst/>
          </a:prstGeom>
          <a:solidFill>
            <a:srgbClr val="FFFFFF">
              <a:alpha val="49803"/>
            </a:srgbClr>
          </a:solidFill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4" name="Rectangle 10"/>
          <p:cNvSpPr>
            <a:spLocks/>
          </p:cNvSpPr>
          <p:nvPr/>
        </p:nvSpPr>
        <p:spPr bwMode="auto">
          <a:xfrm>
            <a:off x="1619250" y="1916113"/>
            <a:ext cx="28194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40639" bIns="0"/>
          <a:lstStyle/>
          <a:p>
            <a:pPr marL="39688" algn="ctr">
              <a:spcBef>
                <a:spcPts val="1150"/>
              </a:spcBef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  <a:sym typeface="Arial" charset="0"/>
              </a:rPr>
              <a:t>П</a:t>
            </a:r>
            <a:r>
              <a:rPr lang="en-US" sz="2000" b="1" dirty="0" err="1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  <a:sym typeface="Arial" charset="0"/>
              </a:rPr>
              <a:t>ознавательные</a:t>
            </a:r>
            <a:endParaRPr lang="ru-RU" sz="2000" b="1" dirty="0" smtClean="0">
              <a:solidFill>
                <a:srgbClr val="FFFFFF"/>
              </a:solidFill>
              <a:latin typeface="Arial" charset="0"/>
              <a:ea typeface="+mn-ea"/>
              <a:cs typeface="Arial" charset="0"/>
              <a:sym typeface="Arial" charset="0"/>
            </a:endParaRPr>
          </a:p>
          <a:p>
            <a:pPr marL="39688" algn="ctr">
              <a:spcBef>
                <a:spcPts val="1150"/>
              </a:spcBef>
              <a:defRPr/>
            </a:pPr>
            <a:endParaRPr lang="en-US" sz="2000" b="1" dirty="0">
              <a:solidFill>
                <a:srgbClr val="FFFFFF"/>
              </a:solidFill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6155" name="Rectangle 11"/>
          <p:cNvSpPr>
            <a:spLocks/>
          </p:cNvSpPr>
          <p:nvPr/>
        </p:nvSpPr>
        <p:spPr bwMode="auto">
          <a:xfrm>
            <a:off x="4572000" y="1916113"/>
            <a:ext cx="28194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40639" bIns="0"/>
          <a:lstStyle/>
          <a:p>
            <a:pPr marL="39688" algn="ctr">
              <a:spcBef>
                <a:spcPts val="1150"/>
              </a:spcBef>
              <a:defRPr/>
            </a:pPr>
            <a:r>
              <a:rPr lang="en-US" sz="2000" b="1" dirty="0" err="1">
                <a:solidFill>
                  <a:srgbClr val="FFFFFF"/>
                </a:solidFill>
                <a:latin typeface="Arial" charset="0"/>
                <a:ea typeface="+mn-ea"/>
                <a:cs typeface="Arial" charset="0"/>
                <a:sym typeface="Arial" charset="0"/>
              </a:rPr>
              <a:t>личностные</a:t>
            </a:r>
            <a:endParaRPr lang="en-US" sz="2000" b="1" dirty="0">
              <a:solidFill>
                <a:srgbClr val="FFFFFF"/>
              </a:solidFill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6156" name="Rectangle 12"/>
          <p:cNvSpPr>
            <a:spLocks/>
          </p:cNvSpPr>
          <p:nvPr/>
        </p:nvSpPr>
        <p:spPr bwMode="auto">
          <a:xfrm>
            <a:off x="1619250" y="6021388"/>
            <a:ext cx="28194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40639" bIns="0"/>
          <a:lstStyle/>
          <a:p>
            <a:pPr marL="39688" algn="ctr">
              <a:spcBef>
                <a:spcPts val="1150"/>
              </a:spcBef>
              <a:defRPr/>
            </a:pPr>
            <a:r>
              <a:rPr lang="en-US" sz="2000" b="1" dirty="0" err="1">
                <a:solidFill>
                  <a:srgbClr val="FFFFFF"/>
                </a:solidFill>
                <a:latin typeface="Arial" charset="0"/>
                <a:ea typeface="+mn-ea"/>
                <a:cs typeface="Arial" charset="0"/>
                <a:sym typeface="Arial" charset="0"/>
              </a:rPr>
              <a:t>регулятивные</a:t>
            </a:r>
            <a:endParaRPr lang="en-US" sz="2000" b="1" dirty="0">
              <a:solidFill>
                <a:srgbClr val="FFFFFF"/>
              </a:solidFill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6157" name="Rectangle 13"/>
          <p:cNvSpPr>
            <a:spLocks/>
          </p:cNvSpPr>
          <p:nvPr/>
        </p:nvSpPr>
        <p:spPr bwMode="auto">
          <a:xfrm>
            <a:off x="4575175" y="6021388"/>
            <a:ext cx="2743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40639" bIns="0"/>
          <a:lstStyle/>
          <a:p>
            <a:pPr marL="39688" algn="ctr">
              <a:spcBef>
                <a:spcPts val="1150"/>
              </a:spcBef>
              <a:defRPr/>
            </a:pPr>
            <a:r>
              <a:rPr lang="en-US" sz="2000" b="1">
                <a:solidFill>
                  <a:srgbClr val="FFFFFF"/>
                </a:solidFill>
                <a:latin typeface="Arial" charset="0"/>
                <a:ea typeface="+mn-ea"/>
                <a:cs typeface="Arial" charset="0"/>
                <a:sym typeface="Arial" charset="0"/>
              </a:rPr>
              <a:t>коммуникативные</a:t>
            </a:r>
          </a:p>
        </p:txBody>
      </p:sp>
      <p:sp>
        <p:nvSpPr>
          <p:cNvPr id="6158" name="Rectangle 14"/>
          <p:cNvSpPr>
            <a:spLocks/>
          </p:cNvSpPr>
          <p:nvPr/>
        </p:nvSpPr>
        <p:spPr bwMode="auto">
          <a:xfrm>
            <a:off x="3278188" y="3068638"/>
            <a:ext cx="2527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defRPr/>
            </a:pP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  <a:sym typeface="Arial" charset="0"/>
              </a:rPr>
              <a:t>Универсальные</a:t>
            </a:r>
          </a:p>
        </p:txBody>
      </p:sp>
      <p:sp>
        <p:nvSpPr>
          <p:cNvPr id="6159" name="Rectangle 15"/>
          <p:cNvSpPr>
            <a:spLocks/>
          </p:cNvSpPr>
          <p:nvPr/>
        </p:nvSpPr>
        <p:spPr bwMode="auto">
          <a:xfrm>
            <a:off x="3711575" y="4005263"/>
            <a:ext cx="16764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defRPr/>
            </a:pP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  <a:sym typeface="Arial" charset="0"/>
              </a:rPr>
              <a:t>учебные</a:t>
            </a:r>
          </a:p>
        </p:txBody>
      </p:sp>
      <p:sp>
        <p:nvSpPr>
          <p:cNvPr id="6160" name="Rectangle 16"/>
          <p:cNvSpPr>
            <a:spLocks/>
          </p:cNvSpPr>
          <p:nvPr/>
        </p:nvSpPr>
        <p:spPr bwMode="auto">
          <a:xfrm>
            <a:off x="3348038" y="4868863"/>
            <a:ext cx="2387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defRPr/>
            </a:pP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  <a:sym typeface="Arial" charset="0"/>
              </a:rPr>
              <a:t>действия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3528" y="548680"/>
          <a:ext cx="2550243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Документ" r:id="rId4" imgW="6167878" imgH="5570415" progId="Word.Document.12">
                  <p:embed/>
                </p:oleObj>
              </mc:Choice>
              <mc:Fallback>
                <p:oleObj name="Документ" r:id="rId4" imgW="6167878" imgH="5570415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48680"/>
                        <a:ext cx="2550243" cy="2304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186136" y="4509120"/>
          <a:ext cx="2957864" cy="2204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Документ" r:id="rId7" imgW="6167878" imgH="5379051" progId="Word.Document.12">
                  <p:embed/>
                </p:oleObj>
              </mc:Choice>
              <mc:Fallback>
                <p:oleObj name="Документ" r:id="rId7" imgW="6167878" imgH="5379051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136" y="4509120"/>
                        <a:ext cx="2957864" cy="2204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79512" y="4365104"/>
          <a:ext cx="2880320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Документ" r:id="rId10" imgW="6167878" imgH="3054987" progId="Word.Document.12">
                  <p:embed/>
                </p:oleObj>
              </mc:Choice>
              <mc:Fallback>
                <p:oleObj name="Документ" r:id="rId10" imgW="6167878" imgH="3054987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365104"/>
                        <a:ext cx="2880320" cy="2016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871517" y="836712"/>
          <a:ext cx="3272483" cy="285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Документ" r:id="rId13" imgW="6167878" imgH="5379051" progId="Word.Document.12">
                  <p:embed/>
                </p:oleObj>
              </mc:Choice>
              <mc:Fallback>
                <p:oleObj name="Документ" r:id="rId13" imgW="6167878" imgH="5379051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1517" y="836712"/>
                        <a:ext cx="3272483" cy="285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2" grpId="0" animBg="1"/>
      <p:bldP spid="6153" grpId="0" animBg="1"/>
      <p:bldP spid="61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/>
          <p:cNvSpPr>
            <a:spLocks noChangeArrowheads="1"/>
          </p:cNvSpPr>
          <p:nvPr/>
        </p:nvSpPr>
        <p:spPr bwMode="gray">
          <a:xfrm>
            <a:off x="468313" y="1557338"/>
            <a:ext cx="8424862" cy="2519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755650" y="1773238"/>
            <a:ext cx="79930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	</a:t>
            </a:r>
            <a:r>
              <a:rPr lang="ru-RU" sz="2400" b="1" i="1" dirty="0" smtClean="0"/>
              <a:t> Цель ОЭР</a:t>
            </a:r>
            <a:r>
              <a:rPr lang="ru-RU" sz="2400" i="1" dirty="0" smtClean="0"/>
              <a:t>   - разработка и внедрение системы  условий, направленных на развитие </a:t>
            </a:r>
            <a:r>
              <a:rPr lang="ru-RU" sz="2400" b="1" i="1" dirty="0" smtClean="0"/>
              <a:t>личностных </a:t>
            </a:r>
            <a:r>
              <a:rPr lang="ru-RU" sz="2400" b="1" dirty="0" smtClean="0"/>
              <a:t>УУД </a:t>
            </a:r>
            <a:r>
              <a:rPr lang="ru-RU" sz="2400" dirty="0" smtClean="0"/>
              <a:t>учеников начальной школы</a:t>
            </a:r>
          </a:p>
          <a:p>
            <a:endParaRPr lang="ru-RU" sz="2400" dirty="0"/>
          </a:p>
        </p:txBody>
      </p:sp>
      <p:grpSp>
        <p:nvGrpSpPr>
          <p:cNvPr id="81924" name="Group 4"/>
          <p:cNvGrpSpPr>
            <a:grpSpLocks/>
          </p:cNvGrpSpPr>
          <p:nvPr/>
        </p:nvGrpSpPr>
        <p:grpSpPr bwMode="auto">
          <a:xfrm>
            <a:off x="1042988" y="1052513"/>
            <a:ext cx="4824412" cy="647700"/>
            <a:chOff x="720" y="1392"/>
            <a:chExt cx="4058" cy="480"/>
          </a:xfrm>
        </p:grpSpPr>
        <p:sp>
          <p:nvSpPr>
            <p:cNvPr id="81925" name="AutoShape 5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26" name="Group 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1927" name="AutoShape 7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2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928" name="AutoShape 8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19216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1908175" y="1125538"/>
            <a:ext cx="331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Цель исследования: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5819775" cy="944563"/>
          </a:xfrm>
        </p:spPr>
        <p:txBody>
          <a:bodyPr/>
          <a:lstStyle/>
          <a:p>
            <a:r>
              <a:rPr lang="ru-RU" sz="2400" dirty="0" smtClean="0"/>
              <a:t>Итоги 1 года исследования: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/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ltGray">
          <a:xfrm flipH="1">
            <a:off x="2843213" y="2781300"/>
            <a:ext cx="1658937" cy="1655763"/>
          </a:xfrm>
          <a:prstGeom prst="rtTriangl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666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gray">
          <a:xfrm>
            <a:off x="4572000" y="2420938"/>
            <a:ext cx="0" cy="4057650"/>
          </a:xfrm>
          <a:prstGeom prst="line">
            <a:avLst/>
          </a:prstGeom>
          <a:noFill/>
          <a:ln w="9525">
            <a:solidFill>
              <a:srgbClr val="1C1C1C"/>
            </a:solidFill>
            <a:prstDash val="lgDash"/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gray">
          <a:xfrm>
            <a:off x="4643438" y="2781300"/>
            <a:ext cx="1660525" cy="1655763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51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</a:t>
            </a:r>
          </a:p>
          <a:p>
            <a:pPr lvl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коллизийных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ситуаций.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ltGray">
          <a:xfrm rot="5400000">
            <a:off x="4715148" y="4509815"/>
            <a:ext cx="1657350" cy="1800769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764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vert270" wrap="none" anchor="ctr"/>
          <a:lstStyle/>
          <a:p>
            <a:r>
              <a:rPr lang="ru-RU" sz="1400" dirty="0" smtClean="0"/>
              <a:t>Монографические</a:t>
            </a:r>
          </a:p>
          <a:p>
            <a:r>
              <a:rPr lang="ru-RU" sz="1400" dirty="0" smtClean="0"/>
              <a:t> характеристики</a:t>
            </a:r>
          </a:p>
          <a:p>
            <a:r>
              <a:rPr lang="ru-RU" sz="1400" dirty="0" smtClean="0"/>
              <a:t> наиболее </a:t>
            </a:r>
          </a:p>
          <a:p>
            <a:r>
              <a:rPr lang="ru-RU" sz="1400" dirty="0" smtClean="0"/>
              <a:t>проблемных </a:t>
            </a:r>
          </a:p>
          <a:p>
            <a:r>
              <a:rPr lang="ru-RU" sz="1400" dirty="0" smtClean="0"/>
              <a:t>учеников</a:t>
            </a:r>
            <a:endParaRPr lang="ru-RU" sz="1400" dirty="0"/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ltGray">
          <a:xfrm rot="16200000" flipH="1">
            <a:off x="2844007" y="4580731"/>
            <a:ext cx="1657350" cy="1658937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078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vert" wrap="none" lIns="36000" tIns="0" rIns="72000" bIns="108000" anchor="ctr"/>
          <a:lstStyle/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Сочинение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родителей 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«Мой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ребенок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gray">
          <a:xfrm>
            <a:off x="2339975" y="4508500"/>
            <a:ext cx="4489450" cy="0"/>
          </a:xfrm>
          <a:prstGeom prst="line">
            <a:avLst/>
          </a:prstGeom>
          <a:noFill/>
          <a:ln w="9525">
            <a:solidFill>
              <a:srgbClr val="1C1C1C"/>
            </a:solidFill>
            <a:prstDash val="lgDash"/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83" name="AutoShape 19"/>
          <p:cNvSpPr>
            <a:spLocks noChangeArrowheads="1"/>
          </p:cNvSpPr>
          <p:nvPr/>
        </p:nvSpPr>
        <p:spPr bwMode="gray">
          <a:xfrm>
            <a:off x="250825" y="1268760"/>
            <a:ext cx="8569647" cy="1368151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/>
              <a:t>Цель 1 этапа:</a:t>
            </a:r>
            <a:r>
              <a:rPr lang="ru-RU" dirty="0" smtClean="0"/>
              <a:t> разработка необходимых теоретических положений по проблеме</a:t>
            </a:r>
          </a:p>
          <a:p>
            <a:pPr algn="ctr"/>
            <a:r>
              <a:rPr lang="ru-RU" dirty="0" smtClean="0"/>
              <a:t> развития личностных </a:t>
            </a:r>
          </a:p>
          <a:p>
            <a:pPr algn="ctr"/>
            <a:r>
              <a:rPr lang="ru-RU" dirty="0" smtClean="0"/>
              <a:t> УУД младших школьников,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диагностика</a:t>
            </a:r>
            <a:r>
              <a:rPr lang="ru-RU" dirty="0" smtClean="0"/>
              <a:t> и создание модели  инновационного продукта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35697" y="3244334"/>
            <a:ext cx="2664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«Сколько голов, столько умов?» </a:t>
            </a:r>
          </a:p>
          <a:p>
            <a:r>
              <a:rPr lang="ru-RU" dirty="0" smtClean="0"/>
              <a:t>определение ЦОЕ класса</a:t>
            </a:r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1523988" cy="124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36912"/>
            <a:ext cx="3057171" cy="104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157192"/>
            <a:ext cx="2930153" cy="76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013176"/>
            <a:ext cx="2001589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/>
          <p:cNvSpPr>
            <a:spLocks noChangeArrowheads="1"/>
          </p:cNvSpPr>
          <p:nvPr/>
        </p:nvSpPr>
        <p:spPr bwMode="gray">
          <a:xfrm>
            <a:off x="468313" y="1557338"/>
            <a:ext cx="8424862" cy="2519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755650" y="1773238"/>
            <a:ext cx="79930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	</a:t>
            </a:r>
            <a:r>
              <a:rPr lang="ru-RU" sz="2400" b="1" dirty="0" smtClean="0"/>
              <a:t> Цель 2 этапа:</a:t>
            </a:r>
            <a:r>
              <a:rPr lang="ru-RU" sz="2400" dirty="0" smtClean="0"/>
              <a:t> Разработка и частичное внедрение системы  условий, необходимых для развития личностных УУД в начальной школе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42988" y="1052513"/>
            <a:ext cx="4824412" cy="647700"/>
            <a:chOff x="720" y="1392"/>
            <a:chExt cx="4058" cy="480"/>
          </a:xfrm>
        </p:grpSpPr>
        <p:sp>
          <p:nvSpPr>
            <p:cNvPr id="81925" name="AutoShape 5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1927" name="AutoShape 7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2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928" name="AutoShape 8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19216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1043609" y="1125538"/>
            <a:ext cx="4824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/>
              <a:t> Итоги 2 года исследования</a:t>
            </a:r>
            <a:r>
              <a:rPr lang="ru-RU" sz="2400" b="1" dirty="0"/>
              <a:t>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3429000"/>
            <a:ext cx="5400600" cy="26642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«Условия - это совокупность того, что нужно создать, сделать, реализовать при достижении планируемых результатов» </a:t>
            </a:r>
            <a:r>
              <a:rPr lang="ru-RU" dirty="0" err="1" smtClean="0">
                <a:solidFill>
                  <a:schemeClr val="tx1"/>
                </a:solidFill>
              </a:rPr>
              <a:t>Суртаева</a:t>
            </a:r>
            <a:r>
              <a:rPr lang="ru-RU" dirty="0" smtClean="0">
                <a:solidFill>
                  <a:schemeClr val="tx1"/>
                </a:solidFill>
              </a:rPr>
              <a:t> Н.Н.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41284"/>
            <a:ext cx="7401284" cy="545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200" dirty="0" smtClean="0"/>
              <a:t>В этом учебном году мы сконцентрировались на разработке и частичном внедрении трех групп условий: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772815"/>
          <a:ext cx="8305016" cy="4297680"/>
        </p:xfrm>
        <a:graphic>
          <a:graphicData uri="http://schemas.openxmlformats.org/drawingml/2006/table">
            <a:tbl>
              <a:tblPr/>
              <a:tblGrid>
                <a:gridCol w="263525"/>
                <a:gridCol w="260350"/>
                <a:gridCol w="360363"/>
                <a:gridCol w="260350"/>
                <a:gridCol w="258762"/>
                <a:gridCol w="260350"/>
                <a:gridCol w="258763"/>
                <a:gridCol w="260350"/>
                <a:gridCol w="306387"/>
                <a:gridCol w="116840"/>
                <a:gridCol w="284624"/>
                <a:gridCol w="305777"/>
                <a:gridCol w="381000"/>
                <a:gridCol w="407988"/>
                <a:gridCol w="382587"/>
                <a:gridCol w="381000"/>
                <a:gridCol w="312738"/>
                <a:gridCol w="500062"/>
                <a:gridCol w="312738"/>
                <a:gridCol w="314325"/>
                <a:gridCol w="333375"/>
                <a:gridCol w="333375"/>
                <a:gridCol w="315912"/>
                <a:gridCol w="409575"/>
                <a:gridCol w="315913"/>
                <a:gridCol w="407987"/>
              </a:tblGrid>
              <a:tr h="385064">
                <a:tc gridSpan="2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 для развития УУД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064">
                <a:tc row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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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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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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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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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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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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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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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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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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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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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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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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Организационные условия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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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7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Нормативно-правовые условия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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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Методические условия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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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747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Предметно-содержательные условия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Азбука воспитания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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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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Мотивационные условия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1844824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Инновационный продукт: 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УМК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«Сопровождение личностного   самоопределения 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младшего школьника»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04661">
            <a:off x="553974" y="1953462"/>
            <a:ext cx="2695917" cy="380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"/>
          <p:cNvGrpSpPr>
            <a:grpSpLocks noChangeAspect="1"/>
          </p:cNvGrpSpPr>
          <p:nvPr/>
        </p:nvGrpSpPr>
        <p:grpSpPr bwMode="auto">
          <a:xfrm>
            <a:off x="3851920" y="3477032"/>
            <a:ext cx="5905153" cy="3242111"/>
            <a:chOff x="2281" y="1603"/>
            <a:chExt cx="7200" cy="3902"/>
          </a:xfrm>
        </p:grpSpPr>
        <p:sp>
          <p:nvSpPr>
            <p:cNvPr id="6" name="AutoShape 11"/>
            <p:cNvSpPr>
              <a:spLocks noChangeAspect="1" noChangeArrowheads="1"/>
            </p:cNvSpPr>
            <p:nvPr/>
          </p:nvSpPr>
          <p:spPr bwMode="auto">
            <a:xfrm>
              <a:off x="2281" y="1603"/>
              <a:ext cx="7200" cy="3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3552" y="2021"/>
              <a:ext cx="4658" cy="33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/>
                <a:t>Методические рекомендации для учителя</a:t>
              </a:r>
            </a:p>
            <a:p>
              <a:endParaRPr lang="ru-RU" dirty="0"/>
            </a:p>
          </p:txBody>
        </p:sp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4116" y="3136"/>
              <a:ext cx="3530" cy="1812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/>
                <a:t>ЭОРы</a:t>
              </a:r>
            </a:p>
            <a:p>
              <a:endParaRPr lang="ru-RU"/>
            </a:p>
          </p:txBody>
        </p: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4822" y="3972"/>
              <a:ext cx="1977" cy="97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/>
                <a:t>Рабочая</a:t>
              </a:r>
            </a:p>
            <a:p>
              <a:pPr algn="ctr"/>
              <a:r>
                <a:rPr lang="ru-RU" sz="1200" b="1"/>
                <a:t>тетрадь для ученика</a:t>
              </a: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6275514" cy="434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1TGp_ChildArt_light_ani">
  <a:themeElements>
    <a:clrScheme name="591TGp_ChildArt_light_ani 1">
      <a:dk1>
        <a:srgbClr val="000000"/>
      </a:dk1>
      <a:lt1>
        <a:srgbClr val="FFFFFF"/>
      </a:lt1>
      <a:dk2>
        <a:srgbClr val="3160AD"/>
      </a:dk2>
      <a:lt2>
        <a:srgbClr val="808080"/>
      </a:lt2>
      <a:accent1>
        <a:srgbClr val="FF9900"/>
      </a:accent1>
      <a:accent2>
        <a:srgbClr val="8CD32D"/>
      </a:accent2>
      <a:accent3>
        <a:srgbClr val="FFFFFF"/>
      </a:accent3>
      <a:accent4>
        <a:srgbClr val="000000"/>
      </a:accent4>
      <a:accent5>
        <a:srgbClr val="FFCAAA"/>
      </a:accent5>
      <a:accent6>
        <a:srgbClr val="7EBF28"/>
      </a:accent6>
      <a:hlink>
        <a:srgbClr val="F45E5E"/>
      </a:hlink>
      <a:folHlink>
        <a:srgbClr val="5CB1FE"/>
      </a:folHlink>
    </a:clrScheme>
    <a:fontScheme name="591TGp_ChildArt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1TGp_ChildArt_light_ani 1">
        <a:dk1>
          <a:srgbClr val="000000"/>
        </a:dk1>
        <a:lt1>
          <a:srgbClr val="FFFFFF"/>
        </a:lt1>
        <a:dk2>
          <a:srgbClr val="3160AD"/>
        </a:dk2>
        <a:lt2>
          <a:srgbClr val="808080"/>
        </a:lt2>
        <a:accent1>
          <a:srgbClr val="FF9900"/>
        </a:accent1>
        <a:accent2>
          <a:srgbClr val="8CD32D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7EBF28"/>
        </a:accent6>
        <a:hlink>
          <a:srgbClr val="F45E5E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1TGp_ChildArt_light_ani 2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E466B7"/>
        </a:accent1>
        <a:accent2>
          <a:srgbClr val="699EF3"/>
        </a:accent2>
        <a:accent3>
          <a:srgbClr val="FFFFFF"/>
        </a:accent3>
        <a:accent4>
          <a:srgbClr val="000000"/>
        </a:accent4>
        <a:accent5>
          <a:srgbClr val="EFB8D8"/>
        </a:accent5>
        <a:accent6>
          <a:srgbClr val="5E8FDC"/>
        </a:accent6>
        <a:hlink>
          <a:srgbClr val="FEB93C"/>
        </a:hlink>
        <a:folHlink>
          <a:srgbClr val="6ED8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1TGp_ChildArt_light_ani 3">
        <a:dk1>
          <a:srgbClr val="000000"/>
        </a:dk1>
        <a:lt1>
          <a:srgbClr val="FFFFFF"/>
        </a:lt1>
        <a:dk2>
          <a:srgbClr val="134920"/>
        </a:dk2>
        <a:lt2>
          <a:srgbClr val="808080"/>
        </a:lt2>
        <a:accent1>
          <a:srgbClr val="3FA2E5"/>
        </a:accent1>
        <a:accent2>
          <a:srgbClr val="BB75D1"/>
        </a:accent2>
        <a:accent3>
          <a:srgbClr val="FFFFFF"/>
        </a:accent3>
        <a:accent4>
          <a:srgbClr val="000000"/>
        </a:accent4>
        <a:accent5>
          <a:srgbClr val="AFCEF0"/>
        </a:accent5>
        <a:accent6>
          <a:srgbClr val="A969BD"/>
        </a:accent6>
        <a:hlink>
          <a:srgbClr val="77D379"/>
        </a:hlink>
        <a:folHlink>
          <a:srgbClr val="EF9F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</TotalTime>
  <Words>771</Words>
  <Application>Microsoft Office PowerPoint</Application>
  <PresentationFormat>Экран (4:3)</PresentationFormat>
  <Paragraphs>274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591TGp_ChildArt_light_ani</vt:lpstr>
      <vt:lpstr>Документ</vt:lpstr>
      <vt:lpstr>Тема исследования:  «Система формирования условий для развития  личностных универсальных учебных действий учащихся  в начальной школе» (результаты 2 года работы)</vt:lpstr>
      <vt:lpstr>Презентация PowerPoint</vt:lpstr>
      <vt:lpstr>Презентация PowerPoint</vt:lpstr>
      <vt:lpstr>Итоги 1 года исследования: </vt:lpstr>
      <vt:lpstr>Презентация PowerPoint</vt:lpstr>
      <vt:lpstr>Презентация PowerPoint</vt:lpstr>
      <vt:lpstr>   В этом учебном году мы сконцентрировались на разработке и частичном внедрении трех групп условий: 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«практикум» ?</vt:lpstr>
      <vt:lpstr>Презентация PowerPoint</vt:lpstr>
      <vt:lpstr>Темы практикумов</vt:lpstr>
      <vt:lpstr>Принципы:</vt:lpstr>
      <vt:lpstr>Части практикума </vt:lpstr>
      <vt:lpstr>Проектирование структуры практикума в соответствии с таксономией целей Б.Блума в аффективной области</vt:lpstr>
      <vt:lpstr>Структура воспитательного практикума:</vt:lpstr>
      <vt:lpstr>Структура воспитательного практикума:</vt:lpstr>
      <vt:lpstr>Краткое описание конкретных действий, событий, проведенных в рамках реализации проекта ОЭР за отчетный период </vt:lpstr>
      <vt:lpstr>Экспертиза практикумов</vt:lpstr>
      <vt:lpstr>Цель третьего этапа</vt:lpstr>
      <vt:lpstr>Благодарим  за внимание!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исследования:  «Балльно – рейтинговая система оценивания студентов – магистрантов как средство повышения качества образования»</dc:title>
  <dc:creator>Bukchin</dc:creator>
  <cp:lastModifiedBy>Азарскова Надежда Викторовна</cp:lastModifiedBy>
  <cp:revision>120</cp:revision>
  <dcterms:created xsi:type="dcterms:W3CDTF">2009-11-30T20:05:36Z</dcterms:created>
  <dcterms:modified xsi:type="dcterms:W3CDTF">2017-07-10T11:53:45Z</dcterms:modified>
</cp:coreProperties>
</file>